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7" r:id="rId2"/>
    <p:sldId id="283" r:id="rId3"/>
    <p:sldId id="284" r:id="rId4"/>
    <p:sldId id="296" r:id="rId5"/>
    <p:sldId id="286" r:id="rId6"/>
    <p:sldId id="287" r:id="rId7"/>
    <p:sldId id="288" r:id="rId8"/>
    <p:sldId id="289" r:id="rId9"/>
    <p:sldId id="290" r:id="rId10"/>
    <p:sldId id="281" r:id="rId11"/>
    <p:sldId id="292" r:id="rId12"/>
    <p:sldId id="293" r:id="rId13"/>
    <p:sldId id="294" r:id="rId14"/>
    <p:sldId id="295"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94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8D8589-91EF-47E7-8C2C-F81CF621C269}" type="datetimeFigureOut">
              <a:rPr lang="en-US" smtClean="0"/>
              <a:t>2/19/2025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4F8672-656C-43EA-A0E6-751E31321799}" type="slidenum">
              <a:rPr lang="en-US" smtClean="0"/>
              <a:t>‹#›</a:t>
            </a:fld>
            <a:endParaRPr lang="en-US"/>
          </a:p>
        </p:txBody>
      </p:sp>
    </p:spTree>
    <p:extLst>
      <p:ext uri="{BB962C8B-B14F-4D97-AF65-F5344CB8AC3E}">
        <p14:creationId xmlns:p14="http://schemas.microsoft.com/office/powerpoint/2010/main" val="34575534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72EEBE-A7F2-43A5-90D3-D8C503027729}" type="datetimeFigureOut">
              <a:rPr lang="en-US" smtClean="0"/>
              <a:t>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5B9A8-04B6-4CC8-B00C-9C7349D8EB1C}" type="slidenum">
              <a:rPr lang="en-US" smtClean="0"/>
              <a:t>‹#›</a:t>
            </a:fld>
            <a:endParaRPr lang="en-US"/>
          </a:p>
        </p:txBody>
      </p:sp>
    </p:spTree>
    <p:extLst>
      <p:ext uri="{BB962C8B-B14F-4D97-AF65-F5344CB8AC3E}">
        <p14:creationId xmlns:p14="http://schemas.microsoft.com/office/powerpoint/2010/main" val="14515187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4956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9740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45127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0312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A38E6C-8511-413C-B02B-5E25B50F92D2}" type="datetime1">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892688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EEA972-8DB0-413F-8642-0BC1BF1B5CB1}" type="datetime1">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192058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FAC98C-1CDF-4C17-A9AB-B43229ADC3AD}" type="datetime1">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611377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D26EFB-6A63-4882-A9D0-71B3AD110F3A}" type="datetime1">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147247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F9D8F3-830A-4A0F-8FC1-01EB3A3F767F}" type="datetime1">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148836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3D5F76-6CBE-455F-8DD3-89D539F36437}" type="datetime1">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122621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B203D5-EF7F-4C93-8DA8-81BCBC241750}" type="datetime1">
              <a:rPr lang="en-US" smtClean="0"/>
              <a:t>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2794899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491703-5304-49C4-ACF4-918E178AF06F}" type="datetime1">
              <a:rPr lang="en-US" smtClean="0"/>
              <a:t>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1005676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9E331-163E-4963-8B37-19F3B9353404}" type="datetime1">
              <a:rPr lang="en-US" smtClean="0"/>
              <a:t>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2476301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9021D1-0130-4C40-907D-3B50193499E6}" type="datetime1">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2222716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99193C-9516-4662-AF53-91382848442C}" type="datetime1">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A9998-F396-47D8-8247-A88B6F925505}" type="slidenum">
              <a:rPr lang="en-US" smtClean="0"/>
              <a:t>‹#›</a:t>
            </a:fld>
            <a:endParaRPr lang="en-US"/>
          </a:p>
        </p:txBody>
      </p:sp>
    </p:spTree>
    <p:extLst>
      <p:ext uri="{BB962C8B-B14F-4D97-AF65-F5344CB8AC3E}">
        <p14:creationId xmlns:p14="http://schemas.microsoft.com/office/powerpoint/2010/main" val="3987902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ADB542-A8B3-4BB6-B89A-C14CBC8752A8}" type="datetime1">
              <a:rPr lang="en-US" smtClean="0"/>
              <a:t>2/19/2025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9998-F396-47D8-8247-A88B6F925505}" type="slidenum">
              <a:rPr lang="en-US" smtClean="0"/>
              <a:t>‹#›</a:t>
            </a:fld>
            <a:endParaRPr lang="en-US"/>
          </a:p>
        </p:txBody>
      </p:sp>
    </p:spTree>
    <p:extLst>
      <p:ext uri="{BB962C8B-B14F-4D97-AF65-F5344CB8AC3E}">
        <p14:creationId xmlns:p14="http://schemas.microsoft.com/office/powerpoint/2010/main" val="4005075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jpeg"/><Relationship Id="rId3" Type="http://schemas.openxmlformats.org/officeDocument/2006/relationships/image" Target="../media/image18.jpeg"/><Relationship Id="rId21" Type="http://schemas.openxmlformats.org/officeDocument/2006/relationships/image" Target="../media/image36.jpeg"/><Relationship Id="rId7" Type="http://schemas.openxmlformats.org/officeDocument/2006/relationships/image" Target="../media/image22.jpeg"/><Relationship Id="rId12" Type="http://schemas.openxmlformats.org/officeDocument/2006/relationships/image" Target="../media/image27.jpeg"/><Relationship Id="rId17" Type="http://schemas.openxmlformats.org/officeDocument/2006/relationships/image" Target="../media/image32.jpeg"/><Relationship Id="rId2" Type="http://schemas.openxmlformats.org/officeDocument/2006/relationships/image" Target="../media/image17.jpeg"/><Relationship Id="rId16" Type="http://schemas.openxmlformats.org/officeDocument/2006/relationships/image" Target="../media/image31.jpeg"/><Relationship Id="rId20"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info@bkcianyc.org" TargetMode="Externa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55"/>
            <a:ext cx="12192000" cy="6863954"/>
          </a:xfrm>
          <a:prstGeom prst="rect">
            <a:avLst/>
          </a:prstGeom>
        </p:spPr>
      </p:pic>
      <p:sp>
        <p:nvSpPr>
          <p:cNvPr id="13" name="Rectangle 12"/>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2122" y="6271707"/>
            <a:ext cx="10456433" cy="640080"/>
          </a:xfrm>
        </p:spPr>
        <p:txBody>
          <a:bodyPr>
            <a:noAutofit/>
          </a:body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spTree>
    <p:extLst>
      <p:ext uri="{BB962C8B-B14F-4D97-AF65-F5344CB8AC3E}">
        <p14:creationId xmlns:p14="http://schemas.microsoft.com/office/powerpoint/2010/main" val="30938855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ttps://attachments.office.net/owa/HMatz%40bkcianyc.org/service.svc/s/GetAttachmentThumbnail?id=AAMkADE0ZTdkMTAxLTkzY2UtNDNkMC1iNDI1LTJmNzE5MWJhMGVkYwBGAAAAAADkeWwxxKhHRazFvXnfwGMbBwBdrFtV2X%2B%2FR7QpIz%2BeLyCTAAAAAAEMAABdrFtV2X%2B%2FR7QpIz%2BeLyCTAAAOGRwPAAABEgAQAOZGnG5wOcBOjt3sPleG%2BHk%3D&amp;thumbnailType=2&amp;token=eyJhbGciOiJSUzI1NiIsImtpZCI6IkEzMDVCMkU1Q0ZERjFGQTFBODgyNTU2MzM3NDhCQkNBRTAxNUU5OTIiLCJ0eXAiOiJKV1QiLCJ4NXQiOiJvd1d5NWNfZkg2R29nbFZqTjBpN3l1QVY2WkkifQ.eyJvcmlnaW4iOiJodHRwczovL291dGxvb2sub2ZmaWNlMzY1LmNvbSIsInVjIjoiMDk2ZWU0ODE2MTY2NDBmZjgwODNlNmNjMDBiNzYyMDYiLCJzaWduaW5fc3RhdGUiOiJrbXNpIiwidmVyIjoiRXhjaGFuZ2UuQ2FsbGJhY2suVjEiLCJhcHBjdHhzZW5kZXIiOiJPd2FEb3dubG9hZEAwYzA5OTNlNC0yZjVlLTQ5Y2UtOWY1Mi1iODRiMzIwMWY4OTMiLCJpc3NyaW5nIjoiV1ciLCJhcHBjdHgiOiJ7XCJtc2V4Y2hwcm90XCI6XCJvd2FcIixcInB1aWRcIjpcIjExNTM4MDExMzAzNTE2NzY2ODNcIixcInNjb3BlXCI6XCJPd2FEb3dubG9hZFwiLFwib2lkXCI6XCI1YmQ3ZTVjMS0wNzU4LTQzMTgtOWU4Ni0zOWQyYzQ0ZWI1NDVcIixcInByaW1hcnlzaWRcIjpcIlMtMS01LTIxLTMwMTkwNjQ0My0yODU0MTE4NzQ0LTE0MjM5MjY3NDAtNTcxNjMzNjJcIn0iLCJuYmYiOjE3MzY5NTk4MzAsImV4cCI6MTczNjk2MDEzMCwiaXNzIjoiMDAwMDAwMDItMDAwMC0wZmYxLWNlMDAtMDAwMDAwMDAwMDAwQDBjMDk5M2U0LTJmNWUtNDljZS05ZjUyLWI4NGIzMjAxZjg5MyIsImF1ZCI6IjAwMDAwMDAyLTAwMDAtMGZmMS1jZTAwLTAwMDAwMDAwMDAwMC9hdHRhY2htZW50cy5vZmZpY2UubmV0QDBjMDk5M2U0LTJmNWUtNDljZS05ZjUyLWI4NGIzMjAxZjg5MyIsImhhcHAiOiJvd2EifQ.EgXkR7k9U-w3a4PAc7SQOenamwHV3rZQC9WNnha1NnA14mQbNv26y7b6B20MtbtBK60crjCaf0_xh5piAyvTuBwhwaod33elhF_6fk0y4PTi612B22JPLw9qN8LpwQCDg4JkSv_kZ4qXdAXgYu-qmOuREG1P3IojYnStB-G-wh63hL5IVC01mtQUzRvKm6vdyPjU8S3VWwQERuM1IPt_pIeVzQTlPWdTTfeR_gxtj3BQEDPlmwTKYfERS1HpY6KLhwZTdchUaNSSktC0gTgK_IFqQ7KeRwX-SJWeuySolmqa_QZwdV951FBXIiZF0hB7catIzYNEdLJhbrpLm6M08A&amp;X-OWA-CANARY=wTQ4TSjVVPYAAAAAAAAAACAvR-OENd0Y0s12_TWg1tLwhueyHXWPrH215uKxAT39psqBZ0eqFxo.&amp;owa=outlook.office365.com&amp;scriptVer=20250103002.10&amp;clientId=C95505D63FEE42C489A15492B93FC5DF&amp;animation=tr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7106" y="-1"/>
            <a:ext cx="4844894" cy="627170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a:t>
            </a:r>
            <a:r>
              <a:rPr lang="en-US" sz="2400" i="1" dirty="0">
                <a:solidFill>
                  <a:schemeClr val="bg1"/>
                </a:solidFill>
                <a:latin typeface="Trebuchet MS" panose="020B0603020202020204" pitchFamily="34" charset="0"/>
              </a:rPr>
              <a:t>2024 ANNUAL </a:t>
            </a:r>
            <a:r>
              <a:rPr lang="en-US" sz="2400" i="1" dirty="0" smtClean="0">
                <a:solidFill>
                  <a:schemeClr val="bg1"/>
                </a:solidFill>
                <a:latin typeface="Trebuchet MS" panose="020B0603020202020204" pitchFamily="34" charset="0"/>
              </a:rPr>
              <a:t>REPORT</a:t>
            </a:r>
            <a:endParaRPr lang="en-US" sz="2400" i="1" dirty="0">
              <a:solidFill>
                <a:schemeClr val="bg1"/>
              </a:solidFill>
              <a:latin typeface="Trebuchet MS" panose="020B0603020202020204" pitchFamily="34" charset="0"/>
            </a:endParaRPr>
          </a:p>
        </p:txBody>
      </p:sp>
      <p:sp>
        <p:nvSpPr>
          <p:cNvPr id="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20</a:t>
            </a:r>
            <a:endParaRPr lang="en-US" dirty="0">
              <a:solidFill>
                <a:schemeClr val="bg1"/>
              </a:solidFill>
            </a:endParaRPr>
          </a:p>
        </p:txBody>
      </p:sp>
      <p:sp>
        <p:nvSpPr>
          <p:cNvPr id="13" name="Title 1"/>
          <p:cNvSpPr txBox="1">
            <a:spLocks/>
          </p:cNvSpPr>
          <p:nvPr/>
        </p:nvSpPr>
        <p:spPr>
          <a:xfrm>
            <a:off x="838200" y="719261"/>
            <a:ext cx="5380220"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2024 Voter Registration Drive</a:t>
            </a:r>
            <a:endParaRPr lang="en-US" sz="2000" b="1" dirty="0">
              <a:latin typeface="Trebuchet MS" panose="020B0603020202020204" pitchFamily="34" charset="0"/>
            </a:endParaRPr>
          </a:p>
        </p:txBody>
      </p:sp>
      <p:sp>
        <p:nvSpPr>
          <p:cNvPr id="14" name="Content Placeholder 2"/>
          <p:cNvSpPr>
            <a:spLocks noGrp="1"/>
          </p:cNvSpPr>
          <p:nvPr>
            <p:ph idx="1"/>
          </p:nvPr>
        </p:nvSpPr>
        <p:spPr>
          <a:xfrm>
            <a:off x="838200" y="1128686"/>
            <a:ext cx="4766534" cy="5003170"/>
          </a:xfrm>
        </p:spPr>
        <p:txBody>
          <a:bodyPr>
            <a:noAutofit/>
          </a:bodyPr>
          <a:lstStyle/>
          <a:p>
            <a:pPr marL="0" indent="0">
              <a:buNone/>
            </a:pPr>
            <a:r>
              <a:rPr lang="en-US" sz="1300" dirty="0"/>
              <a:t>Community organizing is a cornerstone of effective nonprofit work, empowering individuals and groups to come together, address shared challenges, build collective power, and drive meaningful change. With the unique opportunities presented during election years, 2024 was particularly significant for Banana Kelly’s ongoing commitment to fostering civic engagement and participation.</a:t>
            </a:r>
          </a:p>
          <a:p>
            <a:pPr marL="0" indent="0">
              <a:buNone/>
            </a:pPr>
            <a:r>
              <a:rPr lang="en-US" sz="1300" dirty="0"/>
              <a:t>In preparation for the 2024 U.S. Presidential election, Banana Kelly </a:t>
            </a:r>
            <a:r>
              <a:rPr lang="en-US" sz="1300" dirty="0" smtClean="0"/>
              <a:t>actively </a:t>
            </a:r>
            <a:r>
              <a:rPr lang="en-US" sz="1300" dirty="0"/>
              <a:t>provided voting guides to the community, ensuring residents had access to essential information. Hosting Voter Registration Drives was a key initiative, offering voter education and registration assistance—an especially critical effort in serving the historically underrepresented South Bronx community.</a:t>
            </a:r>
          </a:p>
        </p:txBody>
      </p:sp>
    </p:spTree>
    <p:extLst>
      <p:ext uri="{BB962C8B-B14F-4D97-AF65-F5344CB8AC3E}">
        <p14:creationId xmlns:p14="http://schemas.microsoft.com/office/powerpoint/2010/main" val="1146110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t="9909" b="15268"/>
          <a:stretch/>
        </p:blipFill>
        <p:spPr>
          <a:xfrm>
            <a:off x="0" y="0"/>
            <a:ext cx="12192000" cy="6841864"/>
          </a:xfrm>
          <a:prstGeom prst="rect">
            <a:avLst/>
          </a:prstGeom>
        </p:spPr>
      </p:pic>
      <p:sp>
        <p:nvSpPr>
          <p:cNvPr id="8" name="Rectangle 7"/>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5" name="Rectangle 14"/>
          <p:cNvSpPr/>
          <p:nvPr/>
        </p:nvSpPr>
        <p:spPr>
          <a:xfrm>
            <a:off x="838201" y="771603"/>
            <a:ext cx="3905922" cy="473900"/>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200" b="1" dirty="0" smtClean="0">
                <a:solidFill>
                  <a:schemeClr val="bg1"/>
                </a:solidFill>
                <a:latin typeface="Trebuchet MS" panose="020B0603020202020204" pitchFamily="34" charset="0"/>
              </a:rPr>
              <a:t>SPECIAL INITIATIVES</a:t>
            </a:r>
            <a:endParaRPr lang="en-US" sz="3200" b="1" dirty="0">
              <a:solidFill>
                <a:schemeClr val="bg1"/>
              </a:solidFill>
              <a:latin typeface="Trebuchet MS" panose="020B0603020202020204" pitchFamily="34" charset="0"/>
            </a:endParaRPr>
          </a:p>
        </p:txBody>
      </p:sp>
      <p:sp>
        <p:nvSpPr>
          <p:cNvPr id="16"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11</a:t>
            </a:r>
            <a:endParaRPr lang="en-US" dirty="0">
              <a:solidFill>
                <a:schemeClr val="bg1"/>
              </a:solidFill>
            </a:endParaRPr>
          </a:p>
        </p:txBody>
      </p:sp>
      <p:sp>
        <p:nvSpPr>
          <p:cNvPr id="17" name="Rectangle 16"/>
          <p:cNvSpPr/>
          <p:nvPr/>
        </p:nvSpPr>
        <p:spPr>
          <a:xfrm>
            <a:off x="823858" y="1320332"/>
            <a:ext cx="10202730" cy="508790"/>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38201" y="1312336"/>
            <a:ext cx="10188387" cy="523220"/>
          </a:xfrm>
          <a:prstGeom prst="rect">
            <a:avLst/>
          </a:prstGeom>
          <a:ln>
            <a:noFill/>
          </a:ln>
        </p:spPr>
        <p:txBody>
          <a:bodyPr wrap="square">
            <a:spAutoFit/>
          </a:bodyPr>
          <a:lstStyle/>
          <a:p>
            <a:r>
              <a:rPr lang="en-US" sz="1400" dirty="0">
                <a:solidFill>
                  <a:schemeClr val="bg1"/>
                </a:solidFill>
                <a:ea typeface="Malgun Gothic Semilight" panose="020B0502040204020203" pitchFamily="34" charset="-128"/>
                <a:cs typeface="Malgun Gothic Semilight" panose="020B0502040204020203" pitchFamily="34" charset="-128"/>
              </a:rPr>
              <a:t>In addition to our work that focuses on our key program areas, </a:t>
            </a:r>
            <a:r>
              <a:rPr lang="en-US" sz="1400" dirty="0" smtClean="0">
                <a:solidFill>
                  <a:schemeClr val="bg1"/>
                </a:solidFill>
                <a:ea typeface="Malgun Gothic Semilight" panose="020B0502040204020203" pitchFamily="34" charset="-128"/>
                <a:cs typeface="Malgun Gothic Semilight" panose="020B0502040204020203" pitchFamily="34" charset="-128"/>
              </a:rPr>
              <a:t>Banana Kelly Community Improvement Association takes </a:t>
            </a:r>
            <a:r>
              <a:rPr lang="en-US" sz="1400" dirty="0">
                <a:solidFill>
                  <a:schemeClr val="bg1"/>
                </a:solidFill>
                <a:ea typeface="Malgun Gothic Semilight" panose="020B0502040204020203" pitchFamily="34" charset="-128"/>
                <a:cs typeface="Malgun Gothic Semilight" panose="020B0502040204020203" pitchFamily="34" charset="-128"/>
              </a:rPr>
              <a:t>on projects dedicated to specific goals that often incorporate a variety of our expertise.</a:t>
            </a:r>
            <a:endParaRPr lang="en-US" sz="1400" dirty="0" smtClean="0">
              <a:solidFill>
                <a:schemeClr val="bg1"/>
              </a:solidFill>
              <a:ea typeface="Malgun Gothic Semilight" panose="020B0502040204020203" pitchFamily="34" charset="-128"/>
              <a:cs typeface="Malgun Gothic Semilight" panose="020B0502040204020203" pitchFamily="34" charset="-128"/>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spTree>
    <p:extLst>
      <p:ext uri="{BB962C8B-B14F-4D97-AF65-F5344CB8AC3E}">
        <p14:creationId xmlns:p14="http://schemas.microsoft.com/office/powerpoint/2010/main" val="1004511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0" name="Content Placeholder 2"/>
          <p:cNvSpPr txBox="1">
            <a:spLocks/>
          </p:cNvSpPr>
          <p:nvPr/>
        </p:nvSpPr>
        <p:spPr>
          <a:xfrm>
            <a:off x="838200" y="1139445"/>
            <a:ext cx="4621306" cy="47836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a:p>
          <a:p>
            <a:pPr marL="0" indent="0">
              <a:buNone/>
            </a:pPr>
            <a:r>
              <a:rPr lang="en-US" sz="1300" dirty="0" smtClean="0"/>
              <a:t>Our </a:t>
            </a:r>
            <a:r>
              <a:rPr lang="en-US" sz="1300" dirty="0"/>
              <a:t>Youth Education Program consists of two connected </a:t>
            </a:r>
            <a:r>
              <a:rPr lang="en-US" sz="1300" dirty="0" smtClean="0"/>
              <a:t>programs </a:t>
            </a:r>
            <a:r>
              <a:rPr lang="en-US" sz="1300" dirty="0"/>
              <a:t>– </a:t>
            </a:r>
            <a:r>
              <a:rPr lang="en-US" sz="1300" b="1" dirty="0"/>
              <a:t>Summer </a:t>
            </a:r>
            <a:r>
              <a:rPr lang="en-US" sz="1300" b="1" dirty="0" smtClean="0"/>
              <a:t>Camp Program </a:t>
            </a:r>
            <a:r>
              <a:rPr lang="en-US" sz="1300" dirty="0"/>
              <a:t>and </a:t>
            </a:r>
            <a:r>
              <a:rPr lang="en-US" sz="1300" b="1" dirty="0"/>
              <a:t>After School Program</a:t>
            </a:r>
            <a:r>
              <a:rPr lang="en-US" sz="1300" dirty="0"/>
              <a:t>.  The camp is designed to expose youth to new experiences through trips to museums, botanical gardens, community gardens, sports arenas, and historical sites, offering a blend of fun and educational opportunities</a:t>
            </a:r>
            <a:r>
              <a:rPr lang="en-US" sz="1300" dirty="0" smtClean="0"/>
              <a:t>.</a:t>
            </a:r>
            <a:r>
              <a:rPr lang="en-US" sz="1300" dirty="0"/>
              <a:t> The goal of YEP is to increase student retention and on-time graduation rates and to enhance appreciation for learning and self-motivation.</a:t>
            </a:r>
            <a:endParaRPr lang="en-US" sz="1300" dirty="0" smtClean="0"/>
          </a:p>
          <a:p>
            <a:pPr marL="0" indent="0">
              <a:buNone/>
            </a:pPr>
            <a:r>
              <a:rPr lang="en-US" sz="1300" b="1" dirty="0" smtClean="0">
                <a:ea typeface="Malgun Gothic Semilight" panose="020B0502040204020203" pitchFamily="34" charset="-128"/>
                <a:cs typeface="Malgun Gothic Semilight" panose="020B0502040204020203" pitchFamily="34" charset="-128"/>
              </a:rPr>
              <a:t>The After School Program </a:t>
            </a:r>
            <a:r>
              <a:rPr lang="en-US" sz="1300" dirty="0" smtClean="0">
                <a:ea typeface="Malgun Gothic Semilight" panose="020B0502040204020203" pitchFamily="34" charset="-128"/>
                <a:cs typeface="Malgun Gothic Semilight" panose="020B0502040204020203" pitchFamily="34" charset="-128"/>
              </a:rPr>
              <a:t>is designed to: (1) provide an outlet for a safe, productive, after school experience that supplements and complements in-school lessons; and (2) provide venues for homework completion, independent study, and group achievement.</a:t>
            </a:r>
            <a:endParaRPr lang="en-US" sz="1300" dirty="0">
              <a:ea typeface="Malgun Gothic Semilight" panose="020B0502040204020203" pitchFamily="34" charset="-128"/>
              <a:cs typeface="Malgun Gothic Semilight" panose="020B0502040204020203" pitchFamily="34" charset="-128"/>
            </a:endParaRPr>
          </a:p>
        </p:txBody>
      </p:sp>
      <p:sp>
        <p:nvSpPr>
          <p:cNvPr id="11" name="Slide Number Placeholder 3"/>
          <p:cNvSpPr>
            <a:spLocks noGrp="1"/>
          </p:cNvSpPr>
          <p:nvPr>
            <p:ph type="sldNum" sz="quarter" idx="12"/>
          </p:nvPr>
        </p:nvSpPr>
        <p:spPr>
          <a:xfrm>
            <a:off x="8610600" y="6410140"/>
            <a:ext cx="2743200" cy="365125"/>
          </a:xfrm>
        </p:spPr>
        <p:txBody>
          <a:bodyPr/>
          <a:lstStyle/>
          <a:p>
            <a:fld id="{9E2A9998-F396-47D8-8247-A88B6F925505}" type="slidenum">
              <a:rPr lang="en-US" smtClean="0">
                <a:solidFill>
                  <a:schemeClr val="bg1"/>
                </a:solidFill>
              </a:rPr>
              <a:t>12</a:t>
            </a:fld>
            <a:endParaRPr lang="en-US" dirty="0">
              <a:solidFill>
                <a:schemeClr val="bg1"/>
              </a:solidFill>
            </a:endParaRPr>
          </a:p>
        </p:txBody>
      </p:sp>
      <p:sp>
        <p:nvSpPr>
          <p:cNvPr id="9" name="Title 1"/>
          <p:cNvSpPr txBox="1">
            <a:spLocks/>
          </p:cNvSpPr>
          <p:nvPr/>
        </p:nvSpPr>
        <p:spPr>
          <a:xfrm>
            <a:off x="838200" y="719261"/>
            <a:ext cx="3922059"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rebuchet MS" panose="020B0603020202020204" pitchFamily="34" charset="0"/>
              </a:rPr>
              <a:t>Youth Education </a:t>
            </a:r>
            <a:r>
              <a:rPr lang="en-US" sz="2000" b="1" dirty="0" smtClean="0">
                <a:latin typeface="Trebuchet MS" panose="020B0603020202020204" pitchFamily="34" charset="0"/>
              </a:rPr>
              <a:t>Program (YEP)</a:t>
            </a:r>
            <a:endParaRPr lang="en-US" sz="2000" b="1" dirty="0">
              <a:latin typeface="Trebuchet MS" panose="020B0603020202020204" pitchFamily="34"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 t="20061" r="261"/>
          <a:stretch/>
        </p:blipFill>
        <p:spPr>
          <a:xfrm>
            <a:off x="910621" y="1195922"/>
            <a:ext cx="4548885" cy="2050792"/>
          </a:xfrm>
          <a:prstGeom prst="rect">
            <a:avLst/>
          </a:prstGeom>
        </p:spPr>
      </p:pic>
      <p:sp>
        <p:nvSpPr>
          <p:cNvPr id="12" name="Title 1"/>
          <p:cNvSpPr txBox="1">
            <a:spLocks/>
          </p:cNvSpPr>
          <p:nvPr/>
        </p:nvSpPr>
        <p:spPr>
          <a:xfrm>
            <a:off x="6109447" y="719261"/>
            <a:ext cx="4056529"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Healthy Communities</a:t>
            </a:r>
            <a:endParaRPr lang="en-US" sz="2000" b="1" dirty="0">
              <a:latin typeface="Trebuchet MS" panose="020B0603020202020204" pitchFamily="34" charset="0"/>
            </a:endParaRPr>
          </a:p>
        </p:txBody>
      </p:sp>
      <p:sp>
        <p:nvSpPr>
          <p:cNvPr id="13" name="Content Placeholder 2"/>
          <p:cNvSpPr txBox="1">
            <a:spLocks/>
          </p:cNvSpPr>
          <p:nvPr/>
        </p:nvSpPr>
        <p:spPr>
          <a:xfrm>
            <a:off x="6109446" y="1128686"/>
            <a:ext cx="5244353" cy="24581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smtClean="0"/>
              <a:t>The Healthy </a:t>
            </a:r>
            <a:r>
              <a:rPr lang="en-US" sz="1300" dirty="0"/>
              <a:t>Communities Initiative was established </a:t>
            </a:r>
            <a:r>
              <a:rPr lang="en-US" sz="1300" dirty="0" smtClean="0"/>
              <a:t>in 2012 to </a:t>
            </a:r>
            <a:r>
              <a:rPr lang="en-US" sz="1300" dirty="0"/>
              <a:t>create new and improved healthy food outlets and venues for our residents. </a:t>
            </a:r>
            <a:r>
              <a:rPr lang="en-US" sz="1300" dirty="0" smtClean="0"/>
              <a:t>In addition to increasing </a:t>
            </a:r>
            <a:r>
              <a:rPr lang="en-US" sz="1300" dirty="0"/>
              <a:t>access to healthy and affordable food, t</a:t>
            </a:r>
            <a:r>
              <a:rPr lang="en-US" sz="1300" dirty="0" smtClean="0"/>
              <a:t>he initiative builds </a:t>
            </a:r>
            <a:r>
              <a:rPr lang="en-US" sz="1300" dirty="0"/>
              <a:t>community, helps restore the social fabric (including through intergenerational connections), and increases the distribution of healthy foods (some grown locally), reducing our carbon footprint. The program also mobilizes residents to work against barriers to community health while spurring new opportunities for creativity and entrepreneurship. </a:t>
            </a:r>
            <a:endParaRPr lang="en-US" sz="1300" dirty="0" smtClean="0"/>
          </a:p>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smtClean="0"/>
          </a:p>
        </p:txBody>
      </p:sp>
      <p:pic>
        <p:nvPicPr>
          <p:cNvPr id="14" name="Picture 4" descr="Beck Street Garden Clean up 0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9092" y="2674814"/>
            <a:ext cx="2321597" cy="174119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Community Garden On College Av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7023" y="2674815"/>
            <a:ext cx="2324492" cy="17433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77214" y="4548066"/>
            <a:ext cx="5208858" cy="292388"/>
          </a:xfrm>
          <a:prstGeom prst="rect">
            <a:avLst/>
          </a:prstGeom>
          <a:noFill/>
        </p:spPr>
        <p:txBody>
          <a:bodyPr wrap="square" rtlCol="0">
            <a:spAutoFit/>
          </a:bodyPr>
          <a:lstStyle/>
          <a:p>
            <a:endParaRPr lang="en-US" sz="1300" dirty="0"/>
          </a:p>
        </p:txBody>
      </p:sp>
      <p:sp>
        <p:nvSpPr>
          <p:cNvPr id="8" name="Rectangle 3"/>
          <p:cNvSpPr>
            <a:spLocks noChangeArrowheads="1"/>
          </p:cNvSpPr>
          <p:nvPr/>
        </p:nvSpPr>
        <p:spPr bwMode="auto">
          <a:xfrm>
            <a:off x="6141718" y="4495833"/>
            <a:ext cx="5244354" cy="204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rPr>
              <a:t>Some of the key highlights from 2024 include distributing over 82,000 lbs. of food to more than 8,000 South Bronx residents and growing 1,800 lbs. of vegetables in affiliated gardens. Additionally, we signed an agreement with </a:t>
            </a:r>
            <a:r>
              <a:rPr kumimoji="0" lang="en-US" altLang="en-US" sz="1200" b="0" i="0" u="none" strike="noStrike" cap="none" normalizeH="0" baseline="0" dirty="0" err="1" smtClean="0">
                <a:ln>
                  <a:noFill/>
                </a:ln>
                <a:solidFill>
                  <a:schemeClr val="tx1"/>
                </a:solidFill>
                <a:effectLst/>
              </a:rPr>
              <a:t>Mi</a:t>
            </a:r>
            <a:r>
              <a:rPr kumimoji="0" lang="en-US" altLang="en-US" sz="1200" b="0" i="0" u="none" strike="noStrike" cap="none" normalizeH="0" baseline="0" dirty="0" smtClean="0">
                <a:ln>
                  <a:noFill/>
                </a:ln>
                <a:solidFill>
                  <a:schemeClr val="tx1"/>
                </a:solidFill>
                <a:effectLst/>
              </a:rPr>
              <a:t> Oh My to provide workshops and demonstration projects on Micro Gardening techniques. </a:t>
            </a:r>
            <a:r>
              <a:rPr kumimoji="0" lang="en-US" altLang="en-US" sz="1200" b="0" i="0" u="none" strike="noStrike" cap="none" normalizeH="0" baseline="0" dirty="0" err="1" smtClean="0">
                <a:ln>
                  <a:noFill/>
                </a:ln>
                <a:solidFill>
                  <a:schemeClr val="tx1"/>
                </a:solidFill>
                <a:effectLst/>
              </a:rPr>
              <a:t>Mi</a:t>
            </a:r>
            <a:r>
              <a:rPr kumimoji="0" lang="en-US" altLang="en-US" sz="1200" b="0" i="0" u="none" strike="noStrike" cap="none" normalizeH="0" baseline="0" dirty="0" smtClean="0">
                <a:ln>
                  <a:noFill/>
                </a:ln>
                <a:solidFill>
                  <a:schemeClr val="tx1"/>
                </a:solidFill>
                <a:effectLst/>
              </a:rPr>
              <a:t> Oh My has now established its presence in our indoor space at 970 Prospect Avenue. In the spring and summer of 2025, </a:t>
            </a:r>
            <a:r>
              <a:rPr kumimoji="0" lang="en-US" altLang="en-US" sz="1200" b="0" i="0" u="none" strike="noStrike" cap="none" normalizeH="0" baseline="0" dirty="0" err="1" smtClean="0">
                <a:ln>
                  <a:noFill/>
                </a:ln>
                <a:solidFill>
                  <a:schemeClr val="tx1"/>
                </a:solidFill>
                <a:effectLst/>
              </a:rPr>
              <a:t>Mi</a:t>
            </a:r>
            <a:r>
              <a:rPr kumimoji="0" lang="en-US" altLang="en-US" sz="1200" b="0" i="0" u="none" strike="noStrike" cap="none" normalizeH="0" baseline="0" dirty="0" smtClean="0">
                <a:ln>
                  <a:noFill/>
                </a:ln>
                <a:solidFill>
                  <a:schemeClr val="tx1"/>
                </a:solidFill>
                <a:effectLst/>
              </a:rPr>
              <a:t> Oh My will be organizing a variety of events, including cooking demonstrations, interactive activities, and community meetings focused on broader health-related issues, all taking place in the garden at 970 Prospect Avenue</a:t>
            </a:r>
            <a:r>
              <a:rPr kumimoji="0" lang="en-US" altLang="en-US" sz="13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9011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13</a:t>
            </a:r>
            <a:endParaRPr lang="en-US" dirty="0">
              <a:solidFill>
                <a:schemeClr val="bg1"/>
              </a:solidFill>
            </a:endParaRPr>
          </a:p>
        </p:txBody>
      </p:sp>
      <p:sp>
        <p:nvSpPr>
          <p:cNvPr id="8" name="Title 1"/>
          <p:cNvSpPr txBox="1">
            <a:spLocks/>
          </p:cNvSpPr>
          <p:nvPr/>
        </p:nvSpPr>
        <p:spPr>
          <a:xfrm>
            <a:off x="838200" y="719261"/>
            <a:ext cx="4056529"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Stabilizing NYC</a:t>
            </a:r>
            <a:endParaRPr lang="en-US" sz="2000" b="1" dirty="0">
              <a:latin typeface="Trebuchet MS" panose="020B0603020202020204" pitchFamily="34" charset="0"/>
            </a:endParaRPr>
          </a:p>
        </p:txBody>
      </p:sp>
      <p:sp>
        <p:nvSpPr>
          <p:cNvPr id="11" name="Content Placeholder 2"/>
          <p:cNvSpPr>
            <a:spLocks noGrp="1"/>
          </p:cNvSpPr>
          <p:nvPr>
            <p:ph idx="1"/>
          </p:nvPr>
        </p:nvSpPr>
        <p:spPr>
          <a:xfrm>
            <a:off x="838200" y="1128686"/>
            <a:ext cx="4766534" cy="5003170"/>
          </a:xfrm>
        </p:spPr>
        <p:txBody>
          <a:bodyPr>
            <a:noAutofit/>
          </a:bodyPr>
          <a:lstStyle/>
          <a:p>
            <a:pPr marL="0" indent="0">
              <a:buNone/>
            </a:pPr>
            <a:r>
              <a:rPr lang="en-US" sz="1300" dirty="0"/>
              <a:t>Stabilizing NYC is a citywide coalition that combats the loss of affordable housing units at the hands of predatory equity companies and defends low-income residents </a:t>
            </a:r>
            <a:r>
              <a:rPr lang="en-US" sz="1300" dirty="0" smtClean="0"/>
              <a:t>from </a:t>
            </a:r>
            <a:r>
              <a:rPr lang="en-US" sz="1300" dirty="0"/>
              <a:t>harassment and eviction. This coalition consists of 17 grassroots organizations from across the five boroughs, a research organization, and a legal services provider</a:t>
            </a:r>
            <a:r>
              <a:rPr lang="en-US" sz="1300" dirty="0" smtClean="0"/>
              <a:t>.</a:t>
            </a:r>
          </a:p>
          <a:p>
            <a:pPr marL="0" indent="0">
              <a:buNone/>
            </a:pPr>
            <a:r>
              <a:rPr lang="en-US" sz="1300" dirty="0" smtClean="0"/>
              <a:t>Last </a:t>
            </a:r>
            <a:r>
              <a:rPr lang="en-US" sz="1300" dirty="0"/>
              <a:t>year, from May 2024, </a:t>
            </a:r>
            <a:r>
              <a:rPr lang="en-US" sz="1300" dirty="0" smtClean="0"/>
              <a:t>BKCIA </a:t>
            </a:r>
            <a:r>
              <a:rPr lang="en-US" sz="1300" dirty="0"/>
              <a:t>was involved in creating new t</a:t>
            </a:r>
            <a:r>
              <a:rPr lang="en-US" sz="1300" dirty="0" smtClean="0"/>
              <a:t>enant </a:t>
            </a:r>
            <a:r>
              <a:rPr lang="en-US" sz="1300" dirty="0"/>
              <a:t>a</a:t>
            </a:r>
            <a:r>
              <a:rPr lang="en-US" sz="1300" dirty="0" smtClean="0"/>
              <a:t>ssociations </a:t>
            </a:r>
            <a:r>
              <a:rPr lang="en-US" sz="1300" dirty="0"/>
              <a:t>in 643 Southern Blvd, 945 East 163rd Street, </a:t>
            </a:r>
            <a:r>
              <a:rPr lang="en-US" sz="1300" dirty="0" smtClean="0"/>
              <a:t>676-686 </a:t>
            </a:r>
            <a:r>
              <a:rPr lang="en-US" sz="1300" dirty="0"/>
              <a:t>Beck Street, 923 Simpson, and 563 </a:t>
            </a:r>
            <a:r>
              <a:rPr lang="en-US" sz="1300" dirty="0" err="1" smtClean="0"/>
              <a:t>Cauldwell</a:t>
            </a:r>
            <a:r>
              <a:rPr lang="en-US" sz="1300" dirty="0" smtClean="0"/>
              <a:t> Avenue. Aside from the last, </a:t>
            </a:r>
            <a:r>
              <a:rPr lang="en-US" sz="1300" dirty="0"/>
              <a:t>All of these </a:t>
            </a:r>
            <a:r>
              <a:rPr lang="en-US" sz="1300" dirty="0" smtClean="0"/>
              <a:t>buildings </a:t>
            </a:r>
            <a:r>
              <a:rPr lang="en-US" sz="1300" dirty="0"/>
              <a:t>have had legal providers such as Legal Aid Society and Bronx Legal Services brought within the building to assist with demand letters and both 945, 643 have had meetings with their management. As well as attending Banana Kelly community events and Resident Council meetings. </a:t>
            </a:r>
            <a:endParaRPr lang="en-US" sz="1300" dirty="0" smtClean="0"/>
          </a:p>
          <a:p>
            <a:pPr marL="0" indent="0">
              <a:buNone/>
            </a:pPr>
            <a:r>
              <a:rPr lang="en-US" sz="1300" dirty="0" smtClean="0"/>
              <a:t>Along </a:t>
            </a:r>
            <a:r>
              <a:rPr lang="en-US" sz="1300" dirty="0"/>
              <a:t>with those buildings, which are still active as of today, outreach was conducted at 663-665 Dawson, 245 Willis Avenue, 260 Brook Avenue, 1114 Ward Avenue, 1133 Boston Road, 536/533/537 Tinton Avenue, 1321 Seneca Avenue, 876 Bryant Avenue, 1001 Home Street, 864 E 149th Street, 797 E 142nd St, and several more. Though these buildings had either low tenant participation or no want to organize so they have been classified as inactive. </a:t>
            </a:r>
          </a:p>
        </p:txBody>
      </p:sp>
      <p:pic>
        <p:nvPicPr>
          <p:cNvPr id="18" name="Picture 2" descr="https://www.bkcianyc.org/wp-content/uploads/2023/08/March-17.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951" t="43191"/>
          <a:stretch/>
        </p:blipFill>
        <p:spPr bwMode="auto">
          <a:xfrm>
            <a:off x="6185647" y="2508786"/>
            <a:ext cx="4681369" cy="2039051"/>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txBox="1">
            <a:spLocks/>
          </p:cNvSpPr>
          <p:nvPr/>
        </p:nvSpPr>
        <p:spPr>
          <a:xfrm>
            <a:off x="6100482" y="719261"/>
            <a:ext cx="3163645"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Mobile Credit Union Van</a:t>
            </a:r>
            <a:endParaRPr lang="en-US" sz="2000" b="1" dirty="0">
              <a:latin typeface="Trebuchet MS" panose="020B0603020202020204" pitchFamily="34" charset="0"/>
            </a:endParaRPr>
          </a:p>
        </p:txBody>
      </p:sp>
      <p:sp>
        <p:nvSpPr>
          <p:cNvPr id="20" name="Content Placeholder 2"/>
          <p:cNvSpPr txBox="1">
            <a:spLocks/>
          </p:cNvSpPr>
          <p:nvPr/>
        </p:nvSpPr>
        <p:spPr>
          <a:xfrm>
            <a:off x="6100482" y="1128686"/>
            <a:ext cx="4766534" cy="50031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a:t>Partnering with 3 other local community development corporations and with the Lower East Side People’s Credit Union, Banana Kelly launched a mobile van bringing the opportunity to join a credit union directly to the residents of our community. Our South Bronx community has a long history of limited access to banks, forcing our residents to utilize other methods of banking such as check cashing businesses to pay bills, obtain money orders and case checks</a:t>
            </a:r>
            <a:r>
              <a:rPr lang="en-US" sz="1300" dirty="0" smtClean="0"/>
              <a:t>.</a:t>
            </a:r>
          </a:p>
          <a:p>
            <a:pPr marL="0" indent="0">
              <a:buNone/>
            </a:pPr>
            <a:endParaRPr lang="en-US" sz="1300" dirty="0"/>
          </a:p>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a:p>
          <a:p>
            <a:pPr marL="0" indent="0">
              <a:buNone/>
            </a:pPr>
            <a:endParaRPr lang="en-US" sz="1300" dirty="0" smtClean="0"/>
          </a:p>
          <a:p>
            <a:pPr marL="0" indent="0">
              <a:buNone/>
            </a:pPr>
            <a:endParaRPr lang="en-US" sz="1300" dirty="0"/>
          </a:p>
          <a:p>
            <a:pPr marL="0" indent="0">
              <a:buNone/>
            </a:pPr>
            <a:r>
              <a:rPr lang="en-US" sz="1300" dirty="0" smtClean="0"/>
              <a:t>Working with Webster Bank and the Lower East Side People’s Credit Union we are providing the opportunity for our residents to create and manage their financial health. Since we began this year we have provided information and literature to hundreds of residents, with dozens opening bank accounts. In 2024 the groups were instrumental in facilitating the opening on the first LESPCU brick and mortar location in a Banana Kelly building located at 941 </a:t>
            </a:r>
            <a:r>
              <a:rPr lang="en-US" sz="1300" dirty="0" err="1" smtClean="0"/>
              <a:t>Intervale</a:t>
            </a:r>
            <a:r>
              <a:rPr lang="en-US" sz="1300" dirty="0" smtClean="0"/>
              <a:t> Avenue. Grand Opening was in December 2024.</a:t>
            </a:r>
            <a:endParaRPr lang="en-US" sz="1300" dirty="0"/>
          </a:p>
        </p:txBody>
      </p:sp>
    </p:spTree>
    <p:extLst>
      <p:ext uri="{BB962C8B-B14F-4D97-AF65-F5344CB8AC3E}">
        <p14:creationId xmlns:p14="http://schemas.microsoft.com/office/powerpoint/2010/main" val="4164016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14</a:t>
            </a:r>
            <a:endParaRPr lang="en-US" dirty="0">
              <a:solidFill>
                <a:schemeClr val="bg1"/>
              </a:solidFill>
            </a:endParaRPr>
          </a:p>
        </p:txBody>
      </p:sp>
      <p:sp>
        <p:nvSpPr>
          <p:cNvPr id="75" name="Title 1"/>
          <p:cNvSpPr>
            <a:spLocks noGrp="1"/>
          </p:cNvSpPr>
          <p:nvPr>
            <p:ph type="title"/>
          </p:nvPr>
        </p:nvSpPr>
        <p:spPr>
          <a:xfrm>
            <a:off x="838200" y="365125"/>
            <a:ext cx="10515600" cy="1325563"/>
          </a:xfrm>
        </p:spPr>
        <p:txBody>
          <a:bodyPr>
            <a:normAutofit/>
          </a:bodyPr>
          <a:lstStyle/>
          <a:p>
            <a:pPr algn="ctr"/>
            <a:r>
              <a:rPr lang="en-US" sz="3200" b="1" dirty="0" smtClean="0">
                <a:latin typeface="Trebuchet MS" panose="020B0603020202020204" pitchFamily="34" charset="0"/>
              </a:rPr>
              <a:t>SPONSORS &amp; SUPPORTERS</a:t>
            </a:r>
            <a:endParaRPr lang="en-US" sz="3200" dirty="0"/>
          </a:p>
        </p:txBody>
      </p:sp>
      <p:sp>
        <p:nvSpPr>
          <p:cNvPr id="76" name="Content Placeholder 2"/>
          <p:cNvSpPr txBox="1">
            <a:spLocks/>
          </p:cNvSpPr>
          <p:nvPr/>
        </p:nvSpPr>
        <p:spPr>
          <a:xfrm>
            <a:off x="1966310" y="1347235"/>
            <a:ext cx="8258735" cy="9862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smtClean="0">
                <a:latin typeface="+mj-lt"/>
                <a:ea typeface="Malgun Gothic Semilight" panose="020B0502040204020203" pitchFamily="34" charset="-128"/>
                <a:cs typeface="Malgun Gothic Semilight" panose="020B0502040204020203" pitchFamily="34" charset="-128"/>
              </a:rPr>
              <a:t>Banana Kelly Community Improvement Association acknowledges and appreciates the support it receives from its range of </a:t>
            </a:r>
            <a:r>
              <a:rPr lang="en-US" sz="1400" dirty="0" smtClean="0">
                <a:latin typeface="+mj-lt"/>
                <a:ea typeface="Malgun Gothic Semilight" panose="020B0502040204020203" pitchFamily="34" charset="-128"/>
                <a:cs typeface="Malgun Gothic Semilight" panose="020B0502040204020203" pitchFamily="34" charset="-128"/>
              </a:rPr>
              <a:t>individual and corporate partners</a:t>
            </a:r>
            <a:endParaRPr lang="en-US" sz="1400" dirty="0" smtClean="0">
              <a:latin typeface="+mj-lt"/>
              <a:ea typeface="Malgun Gothic Semilight" panose="020B0502040204020203" pitchFamily="34" charset="-128"/>
              <a:cs typeface="Malgun Gothic Semilight" panose="020B0502040204020203" pitchFamily="34" charset="-128"/>
            </a:endParaRPr>
          </a:p>
        </p:txBody>
      </p:sp>
      <p:grpSp>
        <p:nvGrpSpPr>
          <p:cNvPr id="14" name="Group 13"/>
          <p:cNvGrpSpPr/>
          <p:nvPr/>
        </p:nvGrpSpPr>
        <p:grpSpPr>
          <a:xfrm>
            <a:off x="1460075" y="1722963"/>
            <a:ext cx="9271204" cy="3908701"/>
            <a:chOff x="2080257" y="2012974"/>
            <a:chExt cx="8809864" cy="3714202"/>
          </a:xfrm>
        </p:grpSpPr>
        <p:pic>
          <p:nvPicPr>
            <p:cNvPr id="4098" name="Picture 2" descr="Association for Neighborhood &amp; Housing Development (ANHD) | Emergenc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3237" y="4053988"/>
              <a:ext cx="1986884" cy="87990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ew York City Council Introduces COVID-19 Bills Addressing Essential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9259" y="2978617"/>
              <a:ext cx="967664" cy="94888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DYCD Active Shooter Training, DYCD Offices, New York, 5 December to 19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1582" y="4105611"/>
              <a:ext cx="1286091" cy="86827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Morgan Stanley Logo, symbol, meaning, history, PNG, bra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0257" y="2012974"/>
              <a:ext cx="1743963" cy="98097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US/Department/Housing and Urban Development - Wikispook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93561" y="4105880"/>
              <a:ext cx="828013" cy="82801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8" descr="NYC HRA - YouTub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8735" b="18739"/>
            <a:stretch/>
          </p:blipFill>
          <p:spPr bwMode="auto">
            <a:xfrm>
              <a:off x="7633903" y="4162856"/>
              <a:ext cx="1243667" cy="77762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M&amp;T Bank logo in transparent PNG and vectorized SVG format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77596" y="2314214"/>
              <a:ext cx="845048" cy="30587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Local Initiatives Support Corpora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7655" y="3113036"/>
              <a:ext cx="1131981" cy="80659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a:blip r:embed="rId10"/>
            <a:stretch>
              <a:fillRect/>
            </a:stretch>
          </p:blipFill>
          <p:spPr>
            <a:xfrm>
              <a:off x="6923647" y="2309417"/>
              <a:ext cx="1394717" cy="331245"/>
            </a:xfrm>
            <a:prstGeom prst="rect">
              <a:avLst/>
            </a:prstGeom>
          </p:spPr>
        </p:pic>
        <p:pic>
          <p:nvPicPr>
            <p:cNvPr id="32" name="Picture 4" descr="logo-nyc-hpd - Community Preservation Corporatio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731990" y="3124093"/>
              <a:ext cx="1293871" cy="79788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Federated National Land - Crunchbase Company Profile &amp; Funding"/>
            <p:cNvPicPr>
              <a:picLocks noChangeAspect="1" noChangeArrowheads="1"/>
            </p:cNvPicPr>
            <p:nvPr/>
          </p:nvPicPr>
          <p:blipFill rotWithShape="1">
            <a:blip r:embed="rId12">
              <a:extLst>
                <a:ext uri="{28A0092B-C50C-407E-A947-70E740481C1C}">
                  <a14:useLocalDpi xmlns:a14="http://schemas.microsoft.com/office/drawing/2010/main" val="0"/>
                </a:ext>
              </a:extLst>
            </a:blip>
            <a:srcRect t="16586" b="16411"/>
            <a:stretch/>
          </p:blipFill>
          <p:spPr bwMode="auto">
            <a:xfrm>
              <a:off x="5576022" y="2161749"/>
              <a:ext cx="1125015" cy="75379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https://conrockco.com/wp-content/uploads/2022/06/large-Logo.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859342" y="2289766"/>
              <a:ext cx="1827984" cy="40556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A.A.D. Construction Corp"/>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771430" y="5032462"/>
              <a:ext cx="960560" cy="69471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New York Community Bank logo in transparent PNG forma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02046" y="4196807"/>
              <a:ext cx="552248" cy="72853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4" descr="New York State Department Of Transportation Logo - Transport ..."/>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4204" t="18967" r="14597" b="18247"/>
            <a:stretch/>
          </p:blipFill>
          <p:spPr bwMode="auto">
            <a:xfrm>
              <a:off x="2100702" y="3258055"/>
              <a:ext cx="841317" cy="51639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6" descr="Lower East Side People’s Federal Credit Union - 16 Reviews - Banks ..."/>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t="35623" b="41520"/>
            <a:stretch/>
          </p:blipFill>
          <p:spPr bwMode="auto">
            <a:xfrm>
              <a:off x="4079564" y="5163194"/>
              <a:ext cx="2464853" cy="56398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United Way Logo 2024 India - Sam Albertina"/>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619443" y="3066328"/>
              <a:ext cx="1067883" cy="85549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p:cNvPicPr>
              <a:picLocks noChangeAspect="1"/>
            </p:cNvPicPr>
            <p:nvPr/>
          </p:nvPicPr>
          <p:blipFill rotWithShape="1">
            <a:blip r:embed="rId19"/>
            <a:srcRect t="28341" b="28341"/>
            <a:stretch/>
          </p:blipFill>
          <p:spPr>
            <a:xfrm>
              <a:off x="8255737" y="5098005"/>
              <a:ext cx="2634384" cy="597065"/>
            </a:xfrm>
            <a:prstGeom prst="rect">
              <a:avLst/>
            </a:prstGeom>
          </p:spPr>
        </p:pic>
        <p:pic>
          <p:nvPicPr>
            <p:cNvPr id="3" name="Picture 4" descr="Wasserman Grubin &amp; Rogers LLP"/>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093561" y="5211630"/>
              <a:ext cx="1709530" cy="48404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enchmarkTitleApp ONE by Benchmark Title Company, LLC"/>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15559" t="16405" r="16106" b="41683"/>
            <a:stretch/>
          </p:blipFill>
          <p:spPr bwMode="auto">
            <a:xfrm>
              <a:off x="4529276" y="3102270"/>
              <a:ext cx="1327312" cy="814082"/>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6" descr="Funders — MHANY Managemen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438668" y="4182762"/>
              <a:ext cx="2164228" cy="673460"/>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Content Placeholder 2"/>
          <p:cNvSpPr txBox="1">
            <a:spLocks/>
          </p:cNvSpPr>
          <p:nvPr/>
        </p:nvSpPr>
        <p:spPr>
          <a:xfrm>
            <a:off x="0" y="5838632"/>
            <a:ext cx="12192000" cy="4587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900" dirty="0" smtClean="0">
                <a:ea typeface="Malgun Gothic Semilight" panose="020B0502040204020203" pitchFamily="34" charset="-128"/>
                <a:cs typeface="Malgun Gothic Semilight" panose="020B0502040204020203" pitchFamily="34" charset="-128"/>
              </a:rPr>
              <a:t>Karen Backus &amp; Alan Goldberg | </a:t>
            </a:r>
            <a:r>
              <a:rPr lang="en-US" sz="900" dirty="0" smtClean="0">
                <a:ea typeface="Malgun Gothic Semilight" panose="020B0502040204020203" pitchFamily="34" charset="-128"/>
                <a:cs typeface="Malgun Gothic Semilight" panose="020B0502040204020203" pitchFamily="34" charset="-128"/>
              </a:rPr>
              <a:t>Diane and Blum | </a:t>
            </a:r>
            <a:r>
              <a:rPr lang="en-US" sz="900" dirty="0" smtClean="0">
                <a:ea typeface="Malgun Gothic Semilight" panose="020B0502040204020203" pitchFamily="34" charset="-128"/>
                <a:cs typeface="Malgun Gothic Semilight" panose="020B0502040204020203" pitchFamily="34" charset="-128"/>
              </a:rPr>
              <a:t>Jason </a:t>
            </a:r>
            <a:r>
              <a:rPr lang="en-US" sz="900" dirty="0" err="1" smtClean="0">
                <a:ea typeface="Malgun Gothic Semilight" panose="020B0502040204020203" pitchFamily="34" charset="-128"/>
                <a:cs typeface="Malgun Gothic Semilight" panose="020B0502040204020203" pitchFamily="34" charset="-128"/>
              </a:rPr>
              <a:t>Boroff</a:t>
            </a:r>
            <a:r>
              <a:rPr lang="en-US" sz="900" dirty="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 Bernard </a:t>
            </a:r>
            <a:r>
              <a:rPr lang="en-US" sz="900" dirty="0" err="1" smtClean="0">
                <a:ea typeface="Malgun Gothic Semilight" panose="020B0502040204020203" pitchFamily="34" charset="-128"/>
                <a:cs typeface="Malgun Gothic Semilight" panose="020B0502040204020203" pitchFamily="34" charset="-128"/>
              </a:rPr>
              <a:t>Carr</a:t>
            </a:r>
            <a:r>
              <a:rPr lang="en-US" sz="900" dirty="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Harry </a:t>
            </a:r>
            <a:r>
              <a:rPr lang="en-US" sz="900" dirty="0" err="1" smtClean="0">
                <a:ea typeface="Malgun Gothic Semilight" panose="020B0502040204020203" pitchFamily="34" charset="-128"/>
                <a:cs typeface="Malgun Gothic Semilight" panose="020B0502040204020203" pitchFamily="34" charset="-128"/>
              </a:rPr>
              <a:t>DeRienzo</a:t>
            </a:r>
            <a:r>
              <a:rPr lang="en-US" sz="900" dirty="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 Marc </a:t>
            </a:r>
            <a:r>
              <a:rPr lang="en-US" sz="900" dirty="0" err="1" smtClean="0">
                <a:ea typeface="Malgun Gothic Semilight" panose="020B0502040204020203" pitchFamily="34" charset="-128"/>
                <a:cs typeface="Malgun Gothic Semilight" panose="020B0502040204020203" pitchFamily="34" charset="-128"/>
              </a:rPr>
              <a:t>Jahr</a:t>
            </a:r>
            <a:r>
              <a:rPr lang="en-US" sz="900" dirty="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Lynette Verges | </a:t>
            </a:r>
            <a:r>
              <a:rPr lang="en-US" sz="900" dirty="0" smtClean="0">
                <a:ea typeface="Malgun Gothic Semilight" panose="020B0502040204020203" pitchFamily="34" charset="-128"/>
                <a:cs typeface="Malgun Gothic Semilight" panose="020B0502040204020203" pitchFamily="34" charset="-128"/>
              </a:rPr>
              <a:t>Don Damon | </a:t>
            </a:r>
            <a:r>
              <a:rPr lang="en-US" sz="900" dirty="0" smtClean="0">
                <a:ea typeface="Malgun Gothic Semilight" panose="020B0502040204020203" pitchFamily="34" charset="-128"/>
                <a:cs typeface="Malgun Gothic Semilight" panose="020B0502040204020203" pitchFamily="34" charset="-128"/>
              </a:rPr>
              <a:t>Robert Samuels | </a:t>
            </a:r>
            <a:r>
              <a:rPr lang="en-US" sz="900" dirty="0" smtClean="0">
                <a:ea typeface="Malgun Gothic Semilight" panose="020B0502040204020203" pitchFamily="34" charset="-128"/>
                <a:cs typeface="Malgun Gothic Semilight" panose="020B0502040204020203" pitchFamily="34" charset="-128"/>
              </a:rPr>
              <a:t>Lee Allen | </a:t>
            </a:r>
            <a:r>
              <a:rPr lang="en-US" sz="900" dirty="0" smtClean="0">
                <a:ea typeface="Malgun Gothic Semilight" panose="020B0502040204020203" pitchFamily="34" charset="-128"/>
                <a:cs typeface="Malgun Gothic Semilight" panose="020B0502040204020203" pitchFamily="34" charset="-128"/>
              </a:rPr>
              <a:t>Guide Fabrics | </a:t>
            </a:r>
            <a:r>
              <a:rPr lang="en-US" sz="900" dirty="0" smtClean="0">
                <a:ea typeface="Malgun Gothic Semilight" panose="020B0502040204020203" pitchFamily="34" charset="-128"/>
                <a:cs typeface="Malgun Gothic Semilight" panose="020B0502040204020203" pitchFamily="34" charset="-128"/>
              </a:rPr>
              <a:t>Tony Won/Brian Sahd | </a:t>
            </a:r>
            <a:r>
              <a:rPr lang="en-US" sz="900" dirty="0" smtClean="0">
                <a:ea typeface="Malgun Gothic Semilight" panose="020B0502040204020203" pitchFamily="34" charset="-128"/>
                <a:cs typeface="Malgun Gothic Semilight" panose="020B0502040204020203" pitchFamily="34" charset="-128"/>
              </a:rPr>
              <a:t>Carlos </a:t>
            </a:r>
            <a:r>
              <a:rPr lang="en-US" sz="900" dirty="0" err="1" smtClean="0">
                <a:ea typeface="Malgun Gothic Semilight" panose="020B0502040204020203" pitchFamily="34" charset="-128"/>
                <a:cs typeface="Malgun Gothic Semilight" panose="020B0502040204020203" pitchFamily="34" charset="-128"/>
              </a:rPr>
              <a:t>Mieles</a:t>
            </a:r>
            <a:r>
              <a:rPr lang="en-US" sz="900" dirty="0">
                <a:ea typeface="Malgun Gothic Semilight" panose="020B0502040204020203" pitchFamily="34" charset="-128"/>
                <a:cs typeface="Malgun Gothic Semilight" panose="020B0502040204020203" pitchFamily="34" charset="-128"/>
              </a:rPr>
              <a:t> </a:t>
            </a:r>
            <a:r>
              <a:rPr lang="en-US" sz="900" dirty="0" smtClean="0">
                <a:ea typeface="Malgun Gothic Semilight" panose="020B0502040204020203" pitchFamily="34" charset="-128"/>
                <a:cs typeface="Malgun Gothic Semilight" panose="020B0502040204020203" pitchFamily="34" charset="-128"/>
              </a:rPr>
              <a:t>| Rowan </a:t>
            </a:r>
            <a:r>
              <a:rPr lang="en-US" sz="900" dirty="0" err="1" smtClean="0">
                <a:ea typeface="Malgun Gothic Semilight" panose="020B0502040204020203" pitchFamily="34" charset="-128"/>
                <a:cs typeface="Malgun Gothic Semilight" panose="020B0502040204020203" pitchFamily="34" charset="-128"/>
              </a:rPr>
              <a:t>Creary</a:t>
            </a:r>
            <a:endParaRPr lang="en-US" sz="900" dirty="0" smtClean="0">
              <a:ea typeface="Malgun Gothic Semilight" panose="020B0502040204020203" pitchFamily="34" charset="-128"/>
              <a:cs typeface="Malgun Gothic Semilight" panose="020B0502040204020203" pitchFamily="34" charset="-128"/>
            </a:endParaRPr>
          </a:p>
        </p:txBody>
      </p:sp>
    </p:spTree>
    <p:extLst>
      <p:ext uri="{BB962C8B-B14F-4D97-AF65-F5344CB8AC3E}">
        <p14:creationId xmlns:p14="http://schemas.microsoft.com/office/powerpoint/2010/main" val="653365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6031455" y="6271707"/>
            <a:ext cx="6160545" cy="5862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100" i="1" dirty="0" smtClean="0">
                <a:solidFill>
                  <a:schemeClr val="bg1"/>
                </a:solidFill>
                <a:latin typeface="Trebuchet MS" panose="020B0603020202020204" pitchFamily="34" charset="0"/>
              </a:rPr>
              <a:t>Banana Kelly Community Improvement Association, Inc. </a:t>
            </a:r>
          </a:p>
          <a:p>
            <a:pPr algn="r"/>
            <a:r>
              <a:rPr lang="en-US" sz="1100" i="1" dirty="0" smtClean="0">
                <a:solidFill>
                  <a:schemeClr val="bg1"/>
                </a:solidFill>
                <a:latin typeface="Trebuchet MS" panose="020B0603020202020204" pitchFamily="34" charset="0"/>
              </a:rPr>
              <a:t>863 Prospect Avenue, Bronx, NY 10459. 718.328.1064 </a:t>
            </a:r>
            <a:r>
              <a:rPr lang="en-US" sz="1100" i="1" dirty="0" smtClean="0">
                <a:solidFill>
                  <a:schemeClr val="bg1"/>
                </a:solidFill>
                <a:latin typeface="Trebuchet MS" panose="020B0603020202020204" pitchFamily="34" charset="0"/>
                <a:hlinkClick r:id="rId2"/>
              </a:rPr>
              <a:t>info@bkcianyc.org</a:t>
            </a:r>
            <a:endParaRPr lang="en-US" sz="1100" i="1" dirty="0" smtClean="0">
              <a:solidFill>
                <a:schemeClr val="bg1"/>
              </a:solidFill>
              <a:latin typeface="Trebuchet MS" panose="020B0603020202020204" pitchFamily="34" charset="0"/>
            </a:endParaRPr>
          </a:p>
          <a:p>
            <a:pPr algn="r"/>
            <a:r>
              <a:rPr lang="en-US" sz="1100" i="1" dirty="0" smtClean="0">
                <a:solidFill>
                  <a:schemeClr val="bg1"/>
                </a:solidFill>
                <a:latin typeface="Trebuchet MS" panose="020B0603020202020204" pitchFamily="34" charset="0"/>
              </a:rPr>
              <a:t>Join us on </a:t>
            </a:r>
            <a:r>
              <a:rPr lang="en-US" sz="1100" i="1" dirty="0" err="1" smtClean="0">
                <a:solidFill>
                  <a:schemeClr val="bg1"/>
                </a:solidFill>
                <a:latin typeface="Trebuchet MS" panose="020B0603020202020204" pitchFamily="34" charset="0"/>
              </a:rPr>
              <a:t>facebook</a:t>
            </a:r>
            <a:r>
              <a:rPr lang="en-US" sz="1100" i="1" dirty="0" smtClean="0">
                <a:solidFill>
                  <a:schemeClr val="bg1"/>
                </a:solidFill>
                <a:latin typeface="Trebuchet MS" panose="020B0603020202020204" pitchFamily="34" charset="0"/>
              </a:rPr>
              <a:t>/</a:t>
            </a:r>
            <a:r>
              <a:rPr lang="en-US" sz="1100" i="1" dirty="0" err="1" smtClean="0">
                <a:solidFill>
                  <a:schemeClr val="bg1"/>
                </a:solidFill>
                <a:latin typeface="Trebuchet MS" panose="020B0603020202020204" pitchFamily="34" charset="0"/>
              </a:rPr>
              <a:t>bananakelly</a:t>
            </a:r>
            <a:r>
              <a:rPr lang="en-US" sz="1100" i="1" dirty="0" smtClean="0">
                <a:solidFill>
                  <a:schemeClr val="bg1"/>
                </a:solidFill>
                <a:latin typeface="Trebuchet MS" panose="020B0603020202020204" pitchFamily="34" charset="0"/>
              </a:rPr>
              <a:t> --  twitter/</a:t>
            </a:r>
            <a:r>
              <a:rPr lang="en-US" sz="1100" i="1" dirty="0" err="1" smtClean="0">
                <a:solidFill>
                  <a:schemeClr val="bg1"/>
                </a:solidFill>
                <a:latin typeface="Trebuchet MS" panose="020B0603020202020204" pitchFamily="34" charset="0"/>
              </a:rPr>
              <a:t>bkcianyc</a:t>
            </a:r>
            <a:r>
              <a:rPr lang="en-US" sz="1100" i="1" dirty="0" smtClean="0">
                <a:solidFill>
                  <a:schemeClr val="bg1"/>
                </a:solidFill>
                <a:latin typeface="Trebuchet MS" panose="020B0603020202020204" pitchFamily="34" charset="0"/>
              </a:rPr>
              <a:t> – Instagram/</a:t>
            </a:r>
            <a:r>
              <a:rPr lang="en-US" sz="1100" i="1" dirty="0" err="1" smtClean="0">
                <a:solidFill>
                  <a:schemeClr val="bg1"/>
                </a:solidFill>
                <a:latin typeface="Trebuchet MS" panose="020B0603020202020204" pitchFamily="34" charset="0"/>
              </a:rPr>
              <a:t>bananakellybx</a:t>
            </a:r>
            <a:endParaRPr lang="en-US" sz="1100" i="1" dirty="0" smtClean="0">
              <a:solidFill>
                <a:schemeClr val="bg1"/>
              </a:solidFill>
              <a:latin typeface="Trebuchet MS" panose="020B0603020202020204" pitchFamily="34" charset="0"/>
            </a:endParaRPr>
          </a:p>
        </p:txBody>
      </p:sp>
      <p:sp>
        <p:nvSpPr>
          <p:cNvPr id="12"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a:t>
            </a:r>
            <a:r>
              <a:rPr lang="en-US" sz="2400" i="1" dirty="0">
                <a:solidFill>
                  <a:schemeClr val="bg1"/>
                </a:solidFill>
                <a:latin typeface="Trebuchet MS" panose="020B0603020202020204" pitchFamily="34" charset="0"/>
              </a:rPr>
              <a:t>2024 ANNUAL </a:t>
            </a:r>
            <a:r>
              <a:rPr lang="en-US" sz="2400" i="1" dirty="0" smtClean="0">
                <a:solidFill>
                  <a:schemeClr val="bg1"/>
                </a:solidFill>
                <a:latin typeface="Trebuchet MS" panose="020B0603020202020204" pitchFamily="34" charset="0"/>
              </a:rPr>
              <a:t>REPORT</a:t>
            </a:r>
            <a:endParaRPr lang="en-US" sz="2400" i="1" dirty="0">
              <a:solidFill>
                <a:schemeClr val="bg1"/>
              </a:solidFill>
              <a:latin typeface="Trebuchet MS" panose="020B0603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pic>
        <p:nvPicPr>
          <p:cNvPr id="2058" name="Picture 10" descr="The Banana Kelly Resident Council I – Banana Kelly CIA Inc"/>
          <p:cNvPicPr>
            <a:picLocks noChangeAspect="1" noChangeArrowheads="1"/>
          </p:cNvPicPr>
          <p:nvPr/>
        </p:nvPicPr>
        <p:blipFill rotWithShape="1">
          <a:blip r:embed="rId4">
            <a:extLst>
              <a:ext uri="{28A0092B-C50C-407E-A947-70E740481C1C}">
                <a14:useLocalDpi xmlns:a14="http://schemas.microsoft.com/office/drawing/2010/main" val="0"/>
              </a:ext>
            </a:extLst>
          </a:blip>
          <a:srcRect t="8314"/>
          <a:stretch/>
        </p:blipFill>
        <p:spPr bwMode="auto">
          <a:xfrm>
            <a:off x="1" y="-21515"/>
            <a:ext cx="12192000" cy="628784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838201" y="771603"/>
            <a:ext cx="2464397" cy="473900"/>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23858" y="1320332"/>
            <a:ext cx="8847267" cy="299781"/>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38201" y="1312336"/>
            <a:ext cx="10188387" cy="307777"/>
          </a:xfrm>
          <a:prstGeom prst="rect">
            <a:avLst/>
          </a:prstGeom>
          <a:ln>
            <a:noFill/>
          </a:ln>
        </p:spPr>
        <p:txBody>
          <a:bodyPr wrap="square">
            <a:spAutoFit/>
          </a:bodyPr>
          <a:lstStyle/>
          <a:p>
            <a:r>
              <a:rPr lang="en-US" sz="1400" dirty="0">
                <a:solidFill>
                  <a:schemeClr val="bg1"/>
                </a:solidFill>
                <a:ea typeface="Malgun Gothic Semilight" panose="020B0502040204020203" pitchFamily="34" charset="-128"/>
                <a:cs typeface="Malgun Gothic Semilight" panose="020B0502040204020203" pitchFamily="34" charset="-128"/>
              </a:rPr>
              <a:t>Thank you all for your support and </a:t>
            </a:r>
            <a:r>
              <a:rPr lang="en-US" sz="1400" dirty="0" smtClean="0">
                <a:solidFill>
                  <a:schemeClr val="bg1"/>
                </a:solidFill>
                <a:ea typeface="Malgun Gothic Semilight" panose="020B0502040204020203" pitchFamily="34" charset="-128"/>
                <a:cs typeface="Malgun Gothic Semilight" panose="020B0502040204020203" pitchFamily="34" charset="-128"/>
              </a:rPr>
              <a:t>participation, we </a:t>
            </a:r>
            <a:r>
              <a:rPr lang="en-US" sz="1400" dirty="0">
                <a:solidFill>
                  <a:schemeClr val="bg1"/>
                </a:solidFill>
                <a:ea typeface="Malgun Gothic Semilight" panose="020B0502040204020203" pitchFamily="34" charset="-128"/>
                <a:cs typeface="Malgun Gothic Semilight" panose="020B0502040204020203" pitchFamily="34" charset="-128"/>
              </a:rPr>
              <a:t>look forward to working </a:t>
            </a:r>
            <a:r>
              <a:rPr lang="en-US" sz="1400" dirty="0" smtClean="0">
                <a:solidFill>
                  <a:schemeClr val="bg1"/>
                </a:solidFill>
                <a:ea typeface="Malgun Gothic Semilight" panose="020B0502040204020203" pitchFamily="34" charset="-128"/>
                <a:cs typeface="Malgun Gothic Semilight" panose="020B0502040204020203" pitchFamily="34" charset="-128"/>
              </a:rPr>
              <a:t>with you </a:t>
            </a:r>
            <a:r>
              <a:rPr lang="en-US" sz="1400" dirty="0">
                <a:solidFill>
                  <a:schemeClr val="bg1"/>
                </a:solidFill>
                <a:ea typeface="Malgun Gothic Semilight" panose="020B0502040204020203" pitchFamily="34" charset="-128"/>
                <a:cs typeface="Malgun Gothic Semilight" panose="020B0502040204020203" pitchFamily="34" charset="-128"/>
              </a:rPr>
              <a:t>in </a:t>
            </a:r>
            <a:r>
              <a:rPr lang="en-US" sz="1400" dirty="0" smtClean="0">
                <a:solidFill>
                  <a:schemeClr val="bg1"/>
                </a:solidFill>
                <a:ea typeface="Malgun Gothic Semilight" panose="020B0502040204020203" pitchFamily="34" charset="-128"/>
                <a:cs typeface="Malgun Gothic Semilight" panose="020B0502040204020203" pitchFamily="34" charset="-128"/>
              </a:rPr>
              <a:t>2025 </a:t>
            </a:r>
            <a:r>
              <a:rPr lang="en-US" sz="1400" dirty="0">
                <a:solidFill>
                  <a:schemeClr val="bg1"/>
                </a:solidFill>
                <a:ea typeface="Malgun Gothic Semilight" panose="020B0502040204020203" pitchFamily="34" charset="-128"/>
                <a:cs typeface="Malgun Gothic Semilight" panose="020B0502040204020203" pitchFamily="34" charset="-128"/>
              </a:rPr>
              <a:t>– and in </a:t>
            </a:r>
            <a:r>
              <a:rPr lang="en-US" sz="1400" dirty="0" smtClean="0">
                <a:solidFill>
                  <a:schemeClr val="bg1"/>
                </a:solidFill>
                <a:ea typeface="Malgun Gothic Semilight" panose="020B0502040204020203" pitchFamily="34" charset="-128"/>
                <a:cs typeface="Malgun Gothic Semilight" panose="020B0502040204020203" pitchFamily="34" charset="-128"/>
              </a:rPr>
              <a:t>the </a:t>
            </a:r>
            <a:r>
              <a:rPr lang="en-US" sz="1400" dirty="0">
                <a:solidFill>
                  <a:schemeClr val="bg1"/>
                </a:solidFill>
                <a:ea typeface="Malgun Gothic Semilight" panose="020B0502040204020203" pitchFamily="34" charset="-128"/>
                <a:cs typeface="Malgun Gothic Semilight" panose="020B0502040204020203" pitchFamily="34" charset="-128"/>
              </a:rPr>
              <a:t>years ahead.</a:t>
            </a:r>
            <a:endParaRPr lang="en-US" sz="1400" dirty="0" smtClean="0">
              <a:solidFill>
                <a:schemeClr val="bg1"/>
              </a:solidFill>
              <a:ea typeface="Malgun Gothic Semilight" panose="020B0502040204020203" pitchFamily="34" charset="-128"/>
              <a:cs typeface="Malgun Gothic Semilight" panose="020B0502040204020203" pitchFamily="34" charset="-128"/>
            </a:endParaRPr>
          </a:p>
        </p:txBody>
      </p:sp>
      <p:sp>
        <p:nvSpPr>
          <p:cNvPr id="18" name="Title 1"/>
          <p:cNvSpPr>
            <a:spLocks noGrp="1"/>
          </p:cNvSpPr>
          <p:nvPr>
            <p:ph type="title"/>
          </p:nvPr>
        </p:nvSpPr>
        <p:spPr>
          <a:xfrm>
            <a:off x="838200" y="365125"/>
            <a:ext cx="3507889" cy="1325563"/>
          </a:xfrm>
        </p:spPr>
        <p:txBody>
          <a:bodyPr>
            <a:normAutofit/>
          </a:bodyPr>
          <a:lstStyle/>
          <a:p>
            <a:r>
              <a:rPr lang="en-US" sz="3200" b="1" dirty="0" smtClean="0">
                <a:solidFill>
                  <a:schemeClr val="bg1"/>
                </a:solidFill>
                <a:latin typeface="Trebuchet MS" panose="020B0603020202020204" pitchFamily="34" charset="0"/>
              </a:rPr>
              <a:t>THANK YOU</a:t>
            </a:r>
            <a:endParaRPr lang="en-US" sz="32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702402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0176" y="702083"/>
            <a:ext cx="2389094" cy="785943"/>
          </a:xfrm>
        </p:spPr>
        <p:txBody>
          <a:bodyPr>
            <a:normAutofit/>
          </a:bodyPr>
          <a:lstStyle/>
          <a:p>
            <a:r>
              <a:rPr lang="en-US" sz="2800" b="1" dirty="0" smtClean="0">
                <a:latin typeface="+mn-lt"/>
              </a:rPr>
              <a:t>CONTENTS</a:t>
            </a:r>
            <a:endParaRPr lang="en-US" sz="2800" b="1" dirty="0">
              <a:latin typeface="+mn-lt"/>
            </a:endParaRPr>
          </a:p>
        </p:txBody>
      </p:sp>
      <p:sp>
        <p:nvSpPr>
          <p:cNvPr id="3" name="Content Placeholder 2"/>
          <p:cNvSpPr>
            <a:spLocks noGrp="1"/>
          </p:cNvSpPr>
          <p:nvPr>
            <p:ph idx="1"/>
          </p:nvPr>
        </p:nvSpPr>
        <p:spPr>
          <a:xfrm>
            <a:off x="1860176" y="1348177"/>
            <a:ext cx="4013499" cy="5369974"/>
          </a:xfrm>
        </p:spPr>
        <p:txBody>
          <a:bodyPr>
            <a:normAutofit/>
          </a:bodyPr>
          <a:lstStyle/>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Mission Statement &amp; Vision </a:t>
            </a:r>
            <a:r>
              <a:rPr lang="en-US" sz="1200" dirty="0">
                <a:latin typeface="+mj-lt"/>
                <a:ea typeface="Malgun Gothic Semilight" panose="020B0502040204020203" pitchFamily="34" charset="-128"/>
                <a:cs typeface="Malgun Gothic Semilight" panose="020B0502040204020203" pitchFamily="34" charset="-128"/>
              </a:rPr>
              <a:t>.  .  .  .  .  .  .  .  .  .  .  .  .  .  .  .  .  . </a:t>
            </a:r>
            <a:r>
              <a:rPr lang="en-US" sz="1200" dirty="0" smtClean="0">
                <a:latin typeface="+mj-lt"/>
                <a:ea typeface="Malgun Gothic Semilight" panose="020B0502040204020203" pitchFamily="34" charset="-128"/>
                <a:cs typeface="Malgun Gothic Semilight" panose="020B0502040204020203" pitchFamily="34" charset="-128"/>
              </a:rPr>
              <a:t>	3</a:t>
            </a:r>
          </a:p>
          <a:p>
            <a:pPr marL="0" indent="0">
              <a:lnSpc>
                <a:spcPct val="120000"/>
              </a:lnSpc>
              <a:buNone/>
            </a:pPr>
            <a:r>
              <a:rPr lang="en-US" sz="1800" b="1" dirty="0" smtClean="0">
                <a:latin typeface="+mj-lt"/>
                <a:ea typeface="Malgun Gothic Semilight" panose="020B0502040204020203" pitchFamily="34" charset="-128"/>
                <a:cs typeface="Malgun Gothic Semilight" panose="020B0502040204020203" pitchFamily="34" charset="-128"/>
              </a:rPr>
              <a:t>Affordable Housing</a:t>
            </a:r>
          </a:p>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Former Cluster Site Buildings, Third Party Transfer,                       ANCP Cluster .  </a:t>
            </a:r>
            <a:r>
              <a:rPr lang="en-US" sz="1200" dirty="0">
                <a:latin typeface="+mj-lt"/>
                <a:ea typeface="Malgun Gothic Semilight" panose="020B0502040204020203" pitchFamily="34" charset="-128"/>
                <a:cs typeface="Malgun Gothic Semilight" panose="020B0502040204020203" pitchFamily="34" charset="-128"/>
              </a:rPr>
              <a:t>.  .  .  .  .  .  .  .  .  .  .  .  .  .  .  .  .  .  .  .  .  .  .  .  </a:t>
            </a:r>
            <a:r>
              <a:rPr lang="en-US" sz="1200" dirty="0" smtClean="0">
                <a:latin typeface="+mj-lt"/>
                <a:ea typeface="Malgun Gothic Semilight" panose="020B0502040204020203" pitchFamily="34" charset="-128"/>
                <a:cs typeface="Malgun Gothic Semilight" panose="020B0502040204020203" pitchFamily="34" charset="-128"/>
              </a:rPr>
              <a:t>.  	5</a:t>
            </a:r>
          </a:p>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Joe Interval Cluster, East Harlem El Barrio CLT Cluster.  .  .  . 	6</a:t>
            </a:r>
          </a:p>
          <a:p>
            <a:pPr marL="0" indent="0">
              <a:lnSpc>
                <a:spcPct val="120000"/>
              </a:lnSpc>
              <a:buNone/>
            </a:pPr>
            <a:r>
              <a:rPr lang="en-US" sz="1800" b="1" dirty="0" smtClean="0">
                <a:latin typeface="+mj-lt"/>
                <a:ea typeface="Malgun Gothic Semilight" panose="020B0502040204020203" pitchFamily="34" charset="-128"/>
                <a:cs typeface="Malgun Gothic Semilight" panose="020B0502040204020203" pitchFamily="34" charset="-128"/>
              </a:rPr>
              <a:t>Human Services &amp; Organizing</a:t>
            </a:r>
          </a:p>
          <a:p>
            <a:pPr marL="0" indent="0">
              <a:buNone/>
            </a:pPr>
            <a:r>
              <a:rPr lang="en-US" sz="1200" dirty="0">
                <a:latin typeface="+mj-lt"/>
                <a:ea typeface="Malgun Gothic Semilight" panose="020B0502040204020203" pitchFamily="34" charset="-128"/>
                <a:cs typeface="Malgun Gothic Semilight" panose="020B0502040204020203" pitchFamily="34" charset="-128"/>
              </a:rPr>
              <a:t>Case Management Services, Rental Assistance         </a:t>
            </a:r>
            <a:r>
              <a:rPr lang="en-US" sz="1200" dirty="0" smtClean="0">
                <a:latin typeface="+mj-lt"/>
                <a:ea typeface="Malgun Gothic Semilight" panose="020B0502040204020203" pitchFamily="34" charset="-128"/>
                <a:cs typeface="Malgun Gothic Semilight" panose="020B0502040204020203" pitchFamily="34" charset="-128"/>
              </a:rPr>
              <a:t>     Program.  </a:t>
            </a:r>
            <a:r>
              <a:rPr lang="en-US" sz="1200" dirty="0">
                <a:latin typeface="+mj-lt"/>
                <a:ea typeface="Malgun Gothic Semilight" panose="020B0502040204020203" pitchFamily="34" charset="-128"/>
                <a:cs typeface="Malgun Gothic Semilight" panose="020B0502040204020203" pitchFamily="34" charset="-128"/>
              </a:rPr>
              <a:t>.  .  .  .  .  .  .  .  .  .  .  .  .  .  .  .  .  .  .  .  .  .  .  </a:t>
            </a:r>
            <a:r>
              <a:rPr lang="en-US" sz="1200" dirty="0" smtClean="0">
                <a:latin typeface="+mj-lt"/>
                <a:ea typeface="Malgun Gothic Semilight" panose="020B0502040204020203" pitchFamily="34" charset="-128"/>
                <a:cs typeface="Malgun Gothic Semilight" panose="020B0502040204020203" pitchFamily="34" charset="-128"/>
              </a:rPr>
              <a:t>.  .  .  .  .  	8</a:t>
            </a:r>
          </a:p>
          <a:p>
            <a:pPr marL="0" indent="0">
              <a:buNone/>
            </a:pPr>
            <a:r>
              <a:rPr lang="en-US" sz="1200" dirty="0">
                <a:latin typeface="+mj-lt"/>
                <a:ea typeface="Malgun Gothic Semilight" panose="020B0502040204020203" pitchFamily="34" charset="-128"/>
                <a:cs typeface="Malgun Gothic Semilight" panose="020B0502040204020203" pitchFamily="34" charset="-128"/>
              </a:rPr>
              <a:t>Resident Council, The NYC Civic Engagement  </a:t>
            </a:r>
            <a:r>
              <a:rPr lang="en-US" sz="1200" dirty="0" smtClean="0">
                <a:latin typeface="+mj-lt"/>
                <a:ea typeface="Malgun Gothic Semilight" panose="020B0502040204020203" pitchFamily="34" charset="-128"/>
                <a:cs typeface="Malgun Gothic Semilight" panose="020B0502040204020203" pitchFamily="34" charset="-128"/>
              </a:rPr>
              <a:t>         Commission.  .  .  .  .  .  .  .  .  .  .  .  .  .  .  .  .  .  .  .  .  .  .  .  .  .  .  </a:t>
            </a:r>
            <a:r>
              <a:rPr lang="en-US" sz="1200" dirty="0">
                <a:latin typeface="+mj-lt"/>
                <a:ea typeface="Malgun Gothic Semilight" panose="020B0502040204020203" pitchFamily="34" charset="-128"/>
                <a:cs typeface="Malgun Gothic Semilight" panose="020B0502040204020203" pitchFamily="34" charset="-128"/>
              </a:rPr>
              <a:t>	</a:t>
            </a:r>
            <a:r>
              <a:rPr lang="en-US" sz="1200" dirty="0" smtClean="0">
                <a:latin typeface="+mj-lt"/>
                <a:ea typeface="Malgun Gothic Semilight" panose="020B0502040204020203" pitchFamily="34" charset="-128"/>
                <a:cs typeface="Malgun Gothic Semilight" panose="020B0502040204020203" pitchFamily="34" charset="-128"/>
              </a:rPr>
              <a:t>9</a:t>
            </a:r>
          </a:p>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Community Organizing.  </a:t>
            </a:r>
            <a:r>
              <a:rPr lang="en-US" sz="1200" dirty="0">
                <a:latin typeface="+mj-lt"/>
                <a:ea typeface="Malgun Gothic Semilight" panose="020B0502040204020203" pitchFamily="34" charset="-128"/>
                <a:cs typeface="Malgun Gothic Semilight" panose="020B0502040204020203" pitchFamily="34" charset="-128"/>
              </a:rPr>
              <a:t>.  .  .  .  .  . </a:t>
            </a:r>
            <a:r>
              <a:rPr lang="en-US" sz="1200" dirty="0" smtClean="0">
                <a:latin typeface="+mj-lt"/>
                <a:ea typeface="Malgun Gothic Semilight" panose="020B0502040204020203" pitchFamily="34" charset="-128"/>
                <a:cs typeface="Malgun Gothic Semilight" panose="020B0502040204020203" pitchFamily="34" charset="-128"/>
              </a:rPr>
              <a:t> </a:t>
            </a:r>
            <a:r>
              <a:rPr lang="en-US" sz="1200" dirty="0">
                <a:latin typeface="+mj-lt"/>
                <a:ea typeface="Malgun Gothic Semilight" panose="020B0502040204020203" pitchFamily="34" charset="-128"/>
                <a:cs typeface="Malgun Gothic Semilight" panose="020B0502040204020203" pitchFamily="34" charset="-128"/>
              </a:rPr>
              <a:t>.  .  .  .  .  .  .  .  .  .  .  .  .  .  	</a:t>
            </a:r>
            <a:r>
              <a:rPr lang="en-US" sz="1200" dirty="0" smtClean="0">
                <a:latin typeface="+mj-lt"/>
                <a:ea typeface="Malgun Gothic Semilight" panose="020B0502040204020203" pitchFamily="34" charset="-128"/>
                <a:cs typeface="Malgun Gothic Semilight" panose="020B0502040204020203" pitchFamily="34" charset="-128"/>
              </a:rPr>
              <a:t>10</a:t>
            </a:r>
          </a:p>
          <a:p>
            <a:pPr marL="0" indent="0">
              <a:buNone/>
            </a:pPr>
            <a:r>
              <a:rPr lang="en-US" sz="1800" b="1" dirty="0" smtClean="0">
                <a:latin typeface="+mj-lt"/>
                <a:ea typeface="Malgun Gothic Semilight" panose="020B0502040204020203" pitchFamily="34" charset="-128"/>
                <a:cs typeface="Malgun Gothic Semilight" panose="020B0502040204020203" pitchFamily="34" charset="-128"/>
              </a:rPr>
              <a:t>Special Initiatives</a:t>
            </a:r>
            <a:endParaRPr lang="en-US" sz="1800" dirty="0">
              <a:latin typeface="+mj-lt"/>
              <a:ea typeface="Malgun Gothic Semilight" panose="020B0502040204020203" pitchFamily="34" charset="-128"/>
              <a:cs typeface="Malgun Gothic Semilight" panose="020B0502040204020203" pitchFamily="34" charset="-128"/>
            </a:endParaRPr>
          </a:p>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Youth Education Program (YEP), Healthy                      Communities.  .  .  .  .  .  .  .  .  .  .  .  .  .  .  .  .  .  .  .  .  .  .  .  .  .  	12</a:t>
            </a:r>
          </a:p>
          <a:p>
            <a:pPr marL="0" indent="0">
              <a:buNone/>
            </a:pPr>
            <a:r>
              <a:rPr lang="en-US" sz="1200" dirty="0" smtClean="0">
                <a:latin typeface="+mj-lt"/>
                <a:ea typeface="Malgun Gothic Semilight" panose="020B0502040204020203" pitchFamily="34" charset="-128"/>
                <a:cs typeface="Malgun Gothic Semilight" panose="020B0502040204020203" pitchFamily="34" charset="-128"/>
              </a:rPr>
              <a:t>Stabilizing NYC, </a:t>
            </a:r>
            <a:r>
              <a:rPr lang="en-US" sz="1200" dirty="0">
                <a:latin typeface="+mj-lt"/>
                <a:ea typeface="Malgun Gothic Semilight" panose="020B0502040204020203" pitchFamily="34" charset="-128"/>
                <a:cs typeface="Malgun Gothic Semilight" panose="020B0502040204020203" pitchFamily="34" charset="-128"/>
              </a:rPr>
              <a:t>Mobile Credit Union </a:t>
            </a:r>
            <a:r>
              <a:rPr lang="en-US" sz="1200" dirty="0" smtClean="0">
                <a:latin typeface="+mj-lt"/>
                <a:ea typeface="Malgun Gothic Semilight" panose="020B0502040204020203" pitchFamily="34" charset="-128"/>
                <a:cs typeface="Malgun Gothic Semilight" panose="020B0502040204020203" pitchFamily="34" charset="-128"/>
              </a:rPr>
              <a:t>Van  .  .  .  .  .  .  .  .  .  .  </a:t>
            </a:r>
            <a:r>
              <a:rPr lang="en-US" sz="1200" dirty="0">
                <a:latin typeface="+mj-lt"/>
                <a:ea typeface="Malgun Gothic Semilight" panose="020B0502040204020203" pitchFamily="34" charset="-128"/>
                <a:cs typeface="Malgun Gothic Semilight" panose="020B0502040204020203" pitchFamily="34" charset="-128"/>
              </a:rPr>
              <a:t>	</a:t>
            </a:r>
            <a:r>
              <a:rPr lang="en-US" sz="1200" dirty="0" smtClean="0">
                <a:latin typeface="+mj-lt"/>
                <a:ea typeface="Malgun Gothic Semilight" panose="020B0502040204020203" pitchFamily="34" charset="-128"/>
                <a:cs typeface="Malgun Gothic Semilight" panose="020B0502040204020203" pitchFamily="34" charset="-128"/>
              </a:rPr>
              <a:t>13</a:t>
            </a:r>
            <a:endParaRPr lang="en-US" sz="1200" dirty="0">
              <a:latin typeface="+mj-lt"/>
              <a:ea typeface="Malgun Gothic Semilight" panose="020B0502040204020203" pitchFamily="34" charset="-128"/>
              <a:cs typeface="Malgun Gothic Semilight" panose="020B0502040204020203" pitchFamily="34" charset="-128"/>
            </a:endParaRPr>
          </a:p>
          <a:p>
            <a:pPr marL="0" indent="0">
              <a:buNone/>
            </a:pPr>
            <a:r>
              <a:rPr lang="en-US" sz="1800" b="1" dirty="0" smtClean="0">
                <a:latin typeface="+mj-lt"/>
                <a:ea typeface="Malgun Gothic Semilight" panose="020B0502040204020203" pitchFamily="34" charset="-128"/>
                <a:cs typeface="Malgun Gothic Semilight" panose="020B0502040204020203" pitchFamily="34" charset="-128"/>
              </a:rPr>
              <a:t>Funders &amp; Supporters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5714" y="0"/>
            <a:ext cx="5116286" cy="6858000"/>
          </a:xfrm>
          <a:prstGeom prst="rect">
            <a:avLst/>
          </a:prstGeom>
        </p:spPr>
      </p:pic>
    </p:spTree>
    <p:extLst>
      <p:ext uri="{BB962C8B-B14F-4D97-AF65-F5344CB8AC3E}">
        <p14:creationId xmlns:p14="http://schemas.microsoft.com/office/powerpoint/2010/main" val="2947475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192" y="790920"/>
            <a:ext cx="6738771" cy="732154"/>
          </a:xfrm>
        </p:spPr>
        <p:txBody>
          <a:bodyPr>
            <a:normAutofit/>
          </a:bodyPr>
          <a:lstStyle/>
          <a:p>
            <a:r>
              <a:rPr lang="en-US" sz="2400" b="1" dirty="0" smtClean="0">
                <a:latin typeface="Trebuchet MS" panose="020B0603020202020204" pitchFamily="34" charset="0"/>
                <a:ea typeface="Malgun Gothic Semilight" panose="020B0502040204020203" pitchFamily="34" charset="-128"/>
                <a:cs typeface="Malgun Gothic Semilight" panose="020B0502040204020203" pitchFamily="34" charset="-128"/>
              </a:rPr>
              <a:t>MISSION STATEMENT &amp; VISION:</a:t>
            </a:r>
            <a:endParaRPr lang="en-US" sz="2400" b="1" dirty="0">
              <a:latin typeface="Trebuchet MS" panose="020B0603020202020204" pitchFamily="34" charset="0"/>
            </a:endParaRPr>
          </a:p>
        </p:txBody>
      </p:sp>
      <p:sp>
        <p:nvSpPr>
          <p:cNvPr id="3" name="Content Placeholder 2"/>
          <p:cNvSpPr>
            <a:spLocks noGrp="1"/>
          </p:cNvSpPr>
          <p:nvPr>
            <p:ph idx="1"/>
          </p:nvPr>
        </p:nvSpPr>
        <p:spPr>
          <a:xfrm>
            <a:off x="3964190" y="1321445"/>
            <a:ext cx="6546031" cy="4164956"/>
          </a:xfrm>
        </p:spPr>
        <p:txBody>
          <a:bodyPr>
            <a:normAutofit/>
          </a:bodyPr>
          <a:lstStyle/>
          <a:p>
            <a:pPr marL="0" indent="0">
              <a:lnSpc>
                <a:spcPct val="120000"/>
              </a:lnSpc>
              <a:buNone/>
            </a:pPr>
            <a:r>
              <a:rPr lang="en-US" sz="1300" dirty="0">
                <a:ea typeface="Malgun Gothic Semilight" panose="020B0502040204020203" pitchFamily="34" charset="-128"/>
                <a:cs typeface="Malgun Gothic Semilight" panose="020B0502040204020203" pitchFamily="34" charset="-128"/>
              </a:rPr>
              <a:t>Banana Kelly Community Improvement Association contributes to a revitalized, safe and economically vibrant South Bronx through the development and management of affordable housing and provision of targeted human services.  Banana Kelly works to preserve affordable housing and keep people in it by:  </a:t>
            </a:r>
          </a:p>
          <a:p>
            <a:pPr lvl="0">
              <a:lnSpc>
                <a:spcPct val="120000"/>
              </a:lnSpc>
            </a:pPr>
            <a:r>
              <a:rPr lang="en-US" sz="1300" dirty="0">
                <a:ea typeface="Malgun Gothic Semilight" panose="020B0502040204020203" pitchFamily="34" charset="-128"/>
                <a:cs typeface="Malgun Gothic Semilight" panose="020B0502040204020203" pitchFamily="34" charset="-128"/>
              </a:rPr>
              <a:t>Preserving and expanding the supply of safe, affordable housing;</a:t>
            </a:r>
          </a:p>
          <a:p>
            <a:pPr lvl="0">
              <a:lnSpc>
                <a:spcPct val="120000"/>
              </a:lnSpc>
            </a:pPr>
            <a:r>
              <a:rPr lang="en-US" sz="1300" dirty="0">
                <a:ea typeface="Malgun Gothic Semilight" panose="020B0502040204020203" pitchFamily="34" charset="-128"/>
                <a:cs typeface="Malgun Gothic Semilight" panose="020B0502040204020203" pitchFamily="34" charset="-128"/>
              </a:rPr>
              <a:t>Creating the opportunity for resident governance and community control;</a:t>
            </a:r>
          </a:p>
          <a:p>
            <a:pPr lvl="0">
              <a:lnSpc>
                <a:spcPct val="120000"/>
              </a:lnSpc>
            </a:pPr>
            <a:r>
              <a:rPr lang="en-US" sz="1300" dirty="0">
                <a:ea typeface="Malgun Gothic Semilight" panose="020B0502040204020203" pitchFamily="34" charset="-128"/>
                <a:cs typeface="Malgun Gothic Semilight" panose="020B0502040204020203" pitchFamily="34" charset="-128"/>
              </a:rPr>
              <a:t>Providing supportive services that enable resident empowerment and community restoration; and,</a:t>
            </a:r>
          </a:p>
          <a:p>
            <a:pPr lvl="0">
              <a:lnSpc>
                <a:spcPct val="120000"/>
              </a:lnSpc>
            </a:pPr>
            <a:r>
              <a:rPr lang="en-US" sz="1300" dirty="0">
                <a:ea typeface="Malgun Gothic Semilight" panose="020B0502040204020203" pitchFamily="34" charset="-128"/>
                <a:cs typeface="Malgun Gothic Semilight" panose="020B0502040204020203" pitchFamily="34" charset="-128"/>
              </a:rPr>
              <a:t>Supporting local investment in the community.</a:t>
            </a:r>
          </a:p>
          <a:p>
            <a:pPr marL="0" indent="0">
              <a:lnSpc>
                <a:spcPct val="120000"/>
              </a:lnSpc>
              <a:buNone/>
            </a:pPr>
            <a:r>
              <a:rPr lang="en-US" sz="1300" dirty="0">
                <a:ea typeface="Malgun Gothic Semilight" panose="020B0502040204020203" pitchFamily="34" charset="-128"/>
                <a:cs typeface="Malgun Gothic Semilight" panose="020B0502040204020203" pitchFamily="34" charset="-128"/>
              </a:rPr>
              <a:t>Our Staff works with people who are living under the threat of displacement, or who have been displaced, who live, work or spend significant amounts of time in Bronx Community Districts 1, 2, 3 and 4. Our residents and clients are typically some combination of low income, low wealth/assets, low educational level, and/or a disability. The vast majority of our residents and clients are people of color.</a:t>
            </a:r>
          </a:p>
          <a:p>
            <a:pPr lvl="0">
              <a:lnSpc>
                <a:spcPct val="120000"/>
              </a:lnSpc>
            </a:pPr>
            <a:endParaRPr lang="en-US" sz="1300" dirty="0">
              <a:ea typeface="Malgun Gothic Semilight" panose="020B0502040204020203" pitchFamily="34" charset="-128"/>
              <a:cs typeface="Malgun Gothic Semilight" panose="020B0502040204020203" pitchFamily="34" charset="-128"/>
            </a:endParaRPr>
          </a:p>
        </p:txBody>
      </p:sp>
      <p:sp>
        <p:nvSpPr>
          <p:cNvPr id="11" name="Rectangle 10"/>
          <p:cNvSpPr/>
          <p:nvPr/>
        </p:nvSpPr>
        <p:spPr>
          <a:xfrm>
            <a:off x="846420" y="5330064"/>
            <a:ext cx="2925028" cy="276999"/>
          </a:xfrm>
          <a:prstGeom prst="rect">
            <a:avLst/>
          </a:prstGeom>
        </p:spPr>
        <p:txBody>
          <a:bodyPr wrap="square">
            <a:spAutoFit/>
          </a:bodyPr>
          <a:lstStyle/>
          <a:p>
            <a:pPr algn="ctr"/>
            <a:r>
              <a:rPr lang="en-US" sz="1200" i="1" dirty="0" smtClean="0">
                <a:latin typeface="Malgun Gothic Semilight" panose="020B0502040204020203" pitchFamily="34" charset="-128"/>
                <a:ea typeface="Malgun Gothic Semilight" panose="020B0502040204020203" pitchFamily="34" charset="-128"/>
                <a:cs typeface="Malgun Gothic Semilight" panose="020B0502040204020203" pitchFamily="34" charset="-128"/>
              </a:rPr>
              <a:t>Hope Burgess, President &amp; CEO</a:t>
            </a:r>
            <a:endParaRPr lang="en-US" sz="1200" i="1" dirty="0">
              <a:latin typeface="Malgun Gothic Semilight" panose="020B0502040204020203" pitchFamily="34" charset="-128"/>
              <a:ea typeface="Malgun Gothic Semilight" panose="020B0502040204020203" pitchFamily="34" charset="-128"/>
              <a:cs typeface="Malgun Gothic Semilight" panose="020B0502040204020203" pitchFamily="34" charset="-12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sp>
        <p:nvSpPr>
          <p:cNvPr id="9" name="Rectangle 8"/>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2" name="Slide Number Placeholder 3"/>
          <p:cNvSpPr>
            <a:spLocks noGrp="1"/>
          </p:cNvSpPr>
          <p:nvPr>
            <p:ph type="sldNum" sz="quarter" idx="12"/>
          </p:nvPr>
        </p:nvSpPr>
        <p:spPr>
          <a:xfrm>
            <a:off x="8610600" y="6410140"/>
            <a:ext cx="2743200" cy="365125"/>
          </a:xfrm>
        </p:spPr>
        <p:txBody>
          <a:bodyPr/>
          <a:lstStyle/>
          <a:p>
            <a:fld id="{9E2A9998-F396-47D8-8247-A88B6F925505}" type="slidenum">
              <a:rPr lang="en-US" smtClean="0">
                <a:solidFill>
                  <a:schemeClr val="bg1"/>
                </a:solidFill>
              </a:rPr>
              <a:t>3</a:t>
            </a:fld>
            <a:endParaRPr lang="en-US" dirty="0">
              <a:solidFill>
                <a:schemeClr val="bg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004" y="1897744"/>
            <a:ext cx="2299841" cy="3426941"/>
          </a:xfrm>
          <a:prstGeom prst="rect">
            <a:avLst/>
          </a:prstGeom>
        </p:spPr>
      </p:pic>
    </p:spTree>
    <p:extLst>
      <p:ext uri="{BB962C8B-B14F-4D97-AF65-F5344CB8AC3E}">
        <p14:creationId xmlns:p14="http://schemas.microsoft.com/office/powerpoint/2010/main" val="1980019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s://www.bkcianyc.org/wp-content/uploads/2022/07/2009-06-19_17-00-18-scaled-e1659389018606.jpg"/>
          <p:cNvPicPr>
            <a:picLocks noChangeAspect="1" noChangeArrowheads="1"/>
          </p:cNvPicPr>
          <p:nvPr/>
        </p:nvPicPr>
        <p:blipFill rotWithShape="1">
          <a:blip r:embed="rId3">
            <a:extLst>
              <a:ext uri="{28A0092B-C50C-407E-A947-70E740481C1C}">
                <a14:useLocalDpi xmlns:a14="http://schemas.microsoft.com/office/drawing/2010/main" val="0"/>
              </a:ext>
            </a:extLst>
          </a:blip>
          <a:srcRect t="17501" b="-1"/>
          <a:stretch/>
        </p:blipFill>
        <p:spPr bwMode="auto">
          <a:xfrm>
            <a:off x="0" y="-43030"/>
            <a:ext cx="12192000" cy="661262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838200" y="1329174"/>
            <a:ext cx="10403541" cy="932664"/>
          </a:xfrm>
          <a:prstGeom prst="rect">
            <a:avLst/>
          </a:pr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5" name="Rectangle 14"/>
          <p:cNvSpPr/>
          <p:nvPr/>
        </p:nvSpPr>
        <p:spPr>
          <a:xfrm>
            <a:off x="838200" y="771603"/>
            <a:ext cx="4459941" cy="4739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200" b="1" dirty="0" smtClean="0">
                <a:solidFill>
                  <a:schemeClr val="bg1"/>
                </a:solidFill>
                <a:latin typeface="Trebuchet MS" panose="020B0603020202020204" pitchFamily="34" charset="0"/>
              </a:rPr>
              <a:t>AFFORDABLE HOUSING</a:t>
            </a:r>
            <a:endParaRPr lang="en-US" sz="3200" b="1" dirty="0">
              <a:solidFill>
                <a:schemeClr val="bg1"/>
              </a:solidFill>
              <a:latin typeface="Trebuchet MS" panose="020B0603020202020204" pitchFamily="34" charset="0"/>
            </a:endParaRPr>
          </a:p>
        </p:txBody>
      </p:sp>
      <p:sp>
        <p:nvSpPr>
          <p:cNvPr id="12" name="Slide Number Placeholder 3"/>
          <p:cNvSpPr>
            <a:spLocks noGrp="1"/>
          </p:cNvSpPr>
          <p:nvPr>
            <p:ph type="sldNum" sz="quarter" idx="12"/>
          </p:nvPr>
        </p:nvSpPr>
        <p:spPr>
          <a:xfrm>
            <a:off x="8610600" y="6410140"/>
            <a:ext cx="2743200" cy="365125"/>
          </a:xfrm>
        </p:spPr>
        <p:txBody>
          <a:bodyPr/>
          <a:lstStyle/>
          <a:p>
            <a:fld id="{9E2A9998-F396-47D8-8247-A88B6F925505}" type="slidenum">
              <a:rPr lang="en-US" smtClean="0">
                <a:solidFill>
                  <a:schemeClr val="bg1"/>
                </a:solidFill>
              </a:rPr>
              <a:t>4</a:t>
            </a:fld>
            <a:endParaRPr lang="en-US" dirty="0">
              <a:solidFill>
                <a:schemeClr val="bg1"/>
              </a:solidFill>
            </a:endParaRPr>
          </a:p>
        </p:txBody>
      </p:sp>
      <p:sp>
        <p:nvSpPr>
          <p:cNvPr id="13" name="Rectangle 12"/>
          <p:cNvSpPr/>
          <p:nvPr/>
        </p:nvSpPr>
        <p:spPr>
          <a:xfrm>
            <a:off x="852541" y="1307731"/>
            <a:ext cx="10389199" cy="1169551"/>
          </a:xfrm>
          <a:prstGeom prst="rect">
            <a:avLst/>
          </a:prstGeom>
          <a:ln>
            <a:noFill/>
          </a:ln>
        </p:spPr>
        <p:txBody>
          <a:bodyPr wrap="square">
            <a:spAutoFit/>
          </a:bodyPr>
          <a:lstStyle/>
          <a:p>
            <a:r>
              <a:rPr lang="en-US" sz="1400" dirty="0">
                <a:solidFill>
                  <a:schemeClr val="bg1"/>
                </a:solidFill>
                <a:latin typeface="+mj-lt"/>
                <a:ea typeface="Malgun Gothic Semilight" panose="020B0502040204020203" pitchFamily="34" charset="-128"/>
                <a:cs typeface="Malgun Gothic Semilight" panose="020B0502040204020203" pitchFamily="34" charset="-128"/>
              </a:rPr>
              <a:t>S</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ince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our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inception, Banana Kelly Community Improvement Association have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sponsored the redevelopment of over 2,900 units of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housing,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over 1,700 of which remain under our sponsorship.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In addition to providing affordable housing, Banana Kelly’s developments often include features including affordable commercial space, supportive services,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day care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centers,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community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rooms,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and children’s play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areas. Following the consistency and quality of developments we provide our community, opportunities to </a:t>
            </a:r>
            <a:r>
              <a:rPr lang="en-US" sz="1400" dirty="0">
                <a:solidFill>
                  <a:schemeClr val="bg1"/>
                </a:solidFill>
                <a:latin typeface="+mj-lt"/>
                <a:ea typeface="Malgun Gothic Semilight" panose="020B0502040204020203" pitchFamily="34" charset="-128"/>
                <a:cs typeface="Malgun Gothic Semilight" panose="020B0502040204020203" pitchFamily="34" charset="-128"/>
              </a:rPr>
              <a:t>expand our affordable housing </a:t>
            </a:r>
            <a:r>
              <a:rPr lang="en-US" sz="1400" dirty="0" smtClean="0">
                <a:solidFill>
                  <a:schemeClr val="bg1"/>
                </a:solidFill>
                <a:latin typeface="+mj-lt"/>
                <a:ea typeface="Malgun Gothic Semilight" panose="020B0502040204020203" pitchFamily="34" charset="-128"/>
                <a:cs typeface="Malgun Gothic Semilight" panose="020B0502040204020203" pitchFamily="34" charset="-128"/>
              </a:rPr>
              <a:t>portfolio has expanded.</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spTree>
    <p:extLst>
      <p:ext uri="{BB962C8B-B14F-4D97-AF65-F5344CB8AC3E}">
        <p14:creationId xmlns:p14="http://schemas.microsoft.com/office/powerpoint/2010/main" val="2728814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6" name="Title 1"/>
          <p:cNvSpPr txBox="1">
            <a:spLocks/>
          </p:cNvSpPr>
          <p:nvPr/>
        </p:nvSpPr>
        <p:spPr>
          <a:xfrm>
            <a:off x="838200" y="719261"/>
            <a:ext cx="3163645"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Former Cluster Site</a:t>
            </a:r>
            <a:endParaRPr lang="en-US" sz="2000" b="1" dirty="0">
              <a:latin typeface="Trebuchet MS" panose="020B0603020202020204" pitchFamily="34" charset="0"/>
            </a:endParaRPr>
          </a:p>
        </p:txBody>
      </p:sp>
      <p:sp>
        <p:nvSpPr>
          <p:cNvPr id="7" name="Content Placeholder 2"/>
          <p:cNvSpPr>
            <a:spLocks noGrp="1"/>
          </p:cNvSpPr>
          <p:nvPr>
            <p:ph idx="1"/>
          </p:nvPr>
        </p:nvSpPr>
        <p:spPr>
          <a:xfrm>
            <a:off x="838200" y="1128686"/>
            <a:ext cx="4766534" cy="1926483"/>
          </a:xfrm>
        </p:spPr>
        <p:txBody>
          <a:bodyPr>
            <a:normAutofit/>
          </a:bodyPr>
          <a:lstStyle/>
          <a:p>
            <a:pPr marL="0" indent="0">
              <a:buNone/>
            </a:pPr>
            <a:r>
              <a:rPr lang="en-US" sz="1300" dirty="0" smtClean="0"/>
              <a:t>In 2020, the BK Cluster Site – 941 </a:t>
            </a:r>
            <a:r>
              <a:rPr lang="en-US" sz="1300" dirty="0" err="1" smtClean="0"/>
              <a:t>Intervale</a:t>
            </a:r>
            <a:r>
              <a:rPr lang="en-US" sz="1300" dirty="0" smtClean="0"/>
              <a:t>, 976 Tinton, 1315 Lafayette and 911 Simpson, were slated to transition from pre-development to construction loan closing in order to begin the rehab. After delays due to COVID, rehabilitation of 941 </a:t>
            </a:r>
            <a:r>
              <a:rPr lang="en-US" sz="1300" dirty="0" err="1" smtClean="0"/>
              <a:t>Intervale</a:t>
            </a:r>
            <a:r>
              <a:rPr lang="en-US" sz="1300" dirty="0" smtClean="0"/>
              <a:t> and 976 Tinton began in the Summer of 2021, completing their rehab phase in 2023.</a:t>
            </a:r>
          </a:p>
          <a:p>
            <a:pPr marL="0" indent="0">
              <a:buNone/>
            </a:pPr>
            <a:r>
              <a:rPr lang="en-US" sz="1300" dirty="0" smtClean="0"/>
              <a:t>After beginning construction on 1315 Lafayette and 911 Simpson in late 2023, significant progress in their rehabilitation was made in 2024.</a:t>
            </a:r>
            <a:endParaRPr lang="en-US" sz="1300" dirty="0"/>
          </a:p>
        </p:txBody>
      </p:sp>
      <p:sp>
        <p:nvSpPr>
          <p:cNvPr id="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5</a:t>
            </a:r>
            <a:endParaRPr lang="en-US" dirty="0">
              <a:solidFill>
                <a:schemeClr val="bg1"/>
              </a:solidFill>
            </a:endParaRPr>
          </a:p>
        </p:txBody>
      </p:sp>
      <p:sp>
        <p:nvSpPr>
          <p:cNvPr id="8" name="Title 1"/>
          <p:cNvSpPr txBox="1">
            <a:spLocks/>
          </p:cNvSpPr>
          <p:nvPr/>
        </p:nvSpPr>
        <p:spPr>
          <a:xfrm>
            <a:off x="838200" y="3108957"/>
            <a:ext cx="3163645"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Third Party Transfer</a:t>
            </a:r>
            <a:endParaRPr lang="en-US" sz="2000" b="1" dirty="0">
              <a:latin typeface="Trebuchet MS" panose="020B0603020202020204" pitchFamily="34" charset="0"/>
            </a:endParaRPr>
          </a:p>
        </p:txBody>
      </p:sp>
      <p:sp>
        <p:nvSpPr>
          <p:cNvPr id="10" name="Content Placeholder 2"/>
          <p:cNvSpPr txBox="1">
            <a:spLocks/>
          </p:cNvSpPr>
          <p:nvPr/>
        </p:nvSpPr>
        <p:spPr>
          <a:xfrm>
            <a:off x="838200" y="3513101"/>
            <a:ext cx="4766534" cy="25499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a:t>Several years ago, the City’s Department of Housing Preservation and Development invited us to take over four foreclosed properties. Through the City’s Third Party Transfer program, we assumed management, stabilized the buildings, and initiated pre-development efforts.</a:t>
            </a:r>
          </a:p>
          <a:p>
            <a:pPr marL="0" indent="0">
              <a:buNone/>
            </a:pPr>
            <a:r>
              <a:rPr lang="en-US" sz="1300" dirty="0"/>
              <a:t>In 2024, due to delays in the pre-development phase, all parties agreed it would be more efficient to incorporate these buildings into a larger rehabilitation project. This initiative includes Banana Kelly’s core portfolio of over fifteen buildings, which have not undergone rehabilitation in more than two decades. Our goal is to upgrade key building systems, kitchens, restrooms, and other essential elements as needed</a:t>
            </a:r>
            <a:r>
              <a:rPr lang="en-US" sz="1300" dirty="0" smtClean="0"/>
              <a:t>. Together with HPD, we </a:t>
            </a:r>
            <a:r>
              <a:rPr lang="en-US" sz="1300" dirty="0"/>
              <a:t>are actively collaborating with partners to secure financing for this expanded development effort.</a:t>
            </a:r>
          </a:p>
          <a:p>
            <a:pPr marL="0" indent="0">
              <a:buNone/>
            </a:pPr>
            <a:r>
              <a:rPr lang="en-US" sz="1300" dirty="0" smtClean="0"/>
              <a:t>.</a:t>
            </a:r>
            <a:endParaRPr lang="en-US" sz="1300" dirty="0"/>
          </a:p>
        </p:txBody>
      </p:sp>
      <p:sp>
        <p:nvSpPr>
          <p:cNvPr id="12" name="Title 1"/>
          <p:cNvSpPr txBox="1">
            <a:spLocks/>
          </p:cNvSpPr>
          <p:nvPr/>
        </p:nvSpPr>
        <p:spPr>
          <a:xfrm>
            <a:off x="6100482" y="719261"/>
            <a:ext cx="4915349"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000" b="1" dirty="0" smtClean="0">
                <a:latin typeface="Trebuchet MS" panose="020B0603020202020204" pitchFamily="34" charset="0"/>
              </a:rPr>
              <a:t>ANCP </a:t>
            </a:r>
            <a:r>
              <a:rPr lang="fr-FR" sz="2000" b="1" dirty="0">
                <a:latin typeface="Trebuchet MS" panose="020B0603020202020204" pitchFamily="34" charset="0"/>
              </a:rPr>
              <a:t>– 311 </a:t>
            </a:r>
            <a:r>
              <a:rPr lang="fr-FR" sz="2000" b="1" dirty="0" err="1">
                <a:latin typeface="Trebuchet MS" panose="020B0603020202020204" pitchFamily="34" charset="0"/>
              </a:rPr>
              <a:t>Pleasant</a:t>
            </a:r>
            <a:r>
              <a:rPr lang="fr-FR" sz="2000" b="1" dirty="0">
                <a:latin typeface="Trebuchet MS" panose="020B0603020202020204" pitchFamily="34" charset="0"/>
              </a:rPr>
              <a:t> Avenue </a:t>
            </a:r>
            <a:r>
              <a:rPr lang="fr-FR" sz="2000" b="1" dirty="0" smtClean="0">
                <a:latin typeface="Trebuchet MS" panose="020B0603020202020204" pitchFamily="34" charset="0"/>
              </a:rPr>
              <a:t>Cluster</a:t>
            </a:r>
            <a:endParaRPr lang="en-US" sz="2000" b="1" dirty="0">
              <a:latin typeface="Trebuchet MS" panose="020B0603020202020204" pitchFamily="34" charset="0"/>
            </a:endParaRPr>
          </a:p>
        </p:txBody>
      </p:sp>
      <p:sp>
        <p:nvSpPr>
          <p:cNvPr id="13" name="Content Placeholder 2"/>
          <p:cNvSpPr txBox="1">
            <a:spLocks/>
          </p:cNvSpPr>
          <p:nvPr/>
        </p:nvSpPr>
        <p:spPr>
          <a:xfrm>
            <a:off x="6100482" y="1128686"/>
            <a:ext cx="5253318" cy="47127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a:t>The two buildings in our BK ANCP Cluster—51-55 E. 129th Street and 1263 Park Avenue—contain a total of 40 apartments. Like the TPT buildings, our initial plan was to complete pre-development work and proceed to construction loan closing in 2020, followed by substantial rehabilitation. However, due to COVID-19, the closing was delayed.</a:t>
            </a:r>
          </a:p>
          <a:p>
            <a:pPr marL="0" indent="0">
              <a:buNone/>
            </a:pPr>
            <a:r>
              <a:rPr lang="en-US" sz="1300" dirty="0"/>
              <a:t>The rehabilitation will adhere to Enterprise Green Communities standards and HUD Section 504 requirements for handicap accessibility. A few apartments will be specifically outfitted for mobility-impaired residents, as well as one for a sensory-impaired resident. Upgrades will include new bathrooms and kitchens, along with all-new finishes, plumbing, heating, electrical systems, and a full sprinkler system with fire alarms. Additionally, the scope of work includes critical exterior renovations.</a:t>
            </a:r>
          </a:p>
          <a:p>
            <a:pPr marL="0" indent="0">
              <a:buNone/>
            </a:pPr>
            <a:r>
              <a:rPr lang="en-US" sz="1300" dirty="0"/>
              <a:t>On December 24, 2024, we successfully transitioned the project from pre-development to construction loan closing, with work set to begin in early 2025. In early 2024, a third building—311 Pleasant Avenue—was removed from the portfolio, streamlining the closing process. Construction is expected to take 18 to 24 months, extending into 2027.</a:t>
            </a:r>
          </a:p>
        </p:txBody>
      </p:sp>
    </p:spTree>
    <p:extLst>
      <p:ext uri="{BB962C8B-B14F-4D97-AF65-F5344CB8AC3E}">
        <p14:creationId xmlns:p14="http://schemas.microsoft.com/office/powerpoint/2010/main" val="1774245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t="3752" r="5770" b="7277"/>
          <a:stretch/>
        </p:blipFill>
        <p:spPr>
          <a:xfrm>
            <a:off x="7214391" y="-5382"/>
            <a:ext cx="4977609" cy="6266332"/>
          </a:xfrm>
          <a:prstGeom prst="rect">
            <a:avLst/>
          </a:prstGeom>
        </p:spPr>
      </p:pic>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6</a:t>
            </a:r>
            <a:endParaRPr lang="en-US" dirty="0">
              <a:solidFill>
                <a:schemeClr val="bg1"/>
              </a:solidFill>
            </a:endParaRPr>
          </a:p>
        </p:txBody>
      </p:sp>
      <p:sp>
        <p:nvSpPr>
          <p:cNvPr id="12" name="Title 1"/>
          <p:cNvSpPr txBox="1">
            <a:spLocks/>
          </p:cNvSpPr>
          <p:nvPr/>
        </p:nvSpPr>
        <p:spPr>
          <a:xfrm>
            <a:off x="838200" y="721451"/>
            <a:ext cx="3658496"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East Harlem El Barrio CLT</a:t>
            </a:r>
            <a:endParaRPr lang="en-US" sz="2000" b="1" dirty="0">
              <a:latin typeface="Trebuchet MS" panose="020B0603020202020204" pitchFamily="34" charset="0"/>
            </a:endParaRPr>
          </a:p>
        </p:txBody>
      </p:sp>
      <p:sp>
        <p:nvSpPr>
          <p:cNvPr id="13" name="Content Placeholder 2"/>
          <p:cNvSpPr txBox="1">
            <a:spLocks/>
          </p:cNvSpPr>
          <p:nvPr/>
        </p:nvSpPr>
        <p:spPr>
          <a:xfrm>
            <a:off x="838200" y="1130876"/>
            <a:ext cx="4766534" cy="28386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Since 2019, Banana Kelly has collaborated closely with the East Harlem El Barrio Community Land Trust to develop additional housing and establish a tenant-controlled mutual housing association as the future building owners.</a:t>
            </a:r>
          </a:p>
          <a:p>
            <a:pPr marL="0" indent="0">
              <a:buNone/>
            </a:pPr>
            <a:r>
              <a:rPr lang="en-US" sz="1400" dirty="0"/>
              <a:t>In 2023, two buildings within this four-building portfolio successfully completed substantial rehabilitation. In the summer of 2024, construction began on 304 E. 121st Street. Over the last six months of the year, significant progress was made in strengthening the building’s structural integrity, stairwell, heating, and rain drainage systems.</a:t>
            </a:r>
          </a:p>
          <a:p>
            <a:pPr marL="0" indent="0">
              <a:buNone/>
            </a:pPr>
            <a:r>
              <a:rPr lang="en-US" sz="1400" dirty="0"/>
              <a:t>We plan to commence rehabilitation of the remaining building, 204 W. 121st Street, in 2025.</a:t>
            </a:r>
          </a:p>
        </p:txBody>
      </p:sp>
    </p:spTree>
    <p:extLst>
      <p:ext uri="{BB962C8B-B14F-4D97-AF65-F5344CB8AC3E}">
        <p14:creationId xmlns:p14="http://schemas.microsoft.com/office/powerpoint/2010/main" val="2125912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 y="0"/>
            <a:ext cx="12192897" cy="6858503"/>
          </a:xfrm>
          <a:prstGeom prst="rect">
            <a:avLst/>
          </a:prstGeom>
          <a:ln>
            <a:noFill/>
          </a:ln>
        </p:spPr>
      </p:pic>
      <p:sp>
        <p:nvSpPr>
          <p:cNvPr id="14" name="Rectangle 13"/>
          <p:cNvSpPr/>
          <p:nvPr/>
        </p:nvSpPr>
        <p:spPr>
          <a:xfrm>
            <a:off x="823858" y="1320331"/>
            <a:ext cx="10202730" cy="956869"/>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3" name="Rectangle 12"/>
          <p:cNvSpPr/>
          <p:nvPr/>
        </p:nvSpPr>
        <p:spPr>
          <a:xfrm>
            <a:off x="838201" y="1312336"/>
            <a:ext cx="10188387" cy="954107"/>
          </a:xfrm>
          <a:prstGeom prst="rect">
            <a:avLst/>
          </a:prstGeom>
          <a:ln>
            <a:noFill/>
          </a:ln>
        </p:spPr>
        <p:txBody>
          <a:bodyPr wrap="square">
            <a:spAutoFit/>
          </a:bodyPr>
          <a:lstStyle/>
          <a:p>
            <a:r>
              <a:rPr lang="en-US" sz="1400" dirty="0">
                <a:solidFill>
                  <a:schemeClr val="bg1"/>
                </a:solidFill>
                <a:ea typeface="Malgun Gothic Semilight" panose="020B0502040204020203" pitchFamily="34" charset="-128"/>
                <a:cs typeface="Malgun Gothic Semilight" panose="020B0502040204020203" pitchFamily="34" charset="-128"/>
              </a:rPr>
              <a:t>Since our inception in 1977 (and incorporation as a non profit in 1978) Banana Kelly has been a bulwark against predatory practices that threaten the sustainability and expansion of low income housing in the South Bronx. This fight has always utilized a grassroots model of engaging with, developing, learning from, and advancing the community visions of local residents. This vision is what shaped Banana Kelly and it is what propels us today.</a:t>
            </a:r>
            <a:endParaRPr lang="en-US" sz="1400" dirty="0" smtClean="0">
              <a:solidFill>
                <a:schemeClr val="bg1"/>
              </a:solidFill>
              <a:ea typeface="Malgun Gothic Semilight" panose="020B0502040204020203" pitchFamily="34" charset="-128"/>
              <a:cs typeface="Malgun Gothic Semilight" panose="020B0502040204020203" pitchFamily="34" charset="-128"/>
            </a:endParaRPr>
          </a:p>
        </p:txBody>
      </p:sp>
      <p:sp>
        <p:nvSpPr>
          <p:cNvPr id="15" name="Rectangle 14"/>
          <p:cNvSpPr/>
          <p:nvPr/>
        </p:nvSpPr>
        <p:spPr>
          <a:xfrm>
            <a:off x="838200" y="771603"/>
            <a:ext cx="9005047" cy="473900"/>
          </a:xfrm>
          <a:prstGeom prst="rect">
            <a:avLst/>
          </a:prstGeom>
          <a:solidFill>
            <a:schemeClr val="tx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200" b="1" dirty="0" smtClean="0">
                <a:solidFill>
                  <a:schemeClr val="bg1"/>
                </a:solidFill>
                <a:latin typeface="Trebuchet MS" panose="020B0603020202020204" pitchFamily="34" charset="0"/>
              </a:rPr>
              <a:t>HOUSING SERVICES &amp; COMMUNITY ORGANIZING</a:t>
            </a:r>
            <a:endParaRPr lang="en-US" sz="3200" b="1" dirty="0">
              <a:solidFill>
                <a:schemeClr val="bg1"/>
              </a:solidFill>
              <a:latin typeface="Trebuchet MS" panose="020B0603020202020204" pitchFamily="34" charset="0"/>
            </a:endParaRPr>
          </a:p>
        </p:txBody>
      </p:sp>
      <p:sp>
        <p:nvSpPr>
          <p:cNvPr id="16"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7</a:t>
            </a:r>
            <a:endParaRPr lang="en-US" dirty="0">
              <a:solidFill>
                <a:schemeClr val="bg1"/>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054" y="5120640"/>
            <a:ext cx="1356691" cy="951274"/>
          </a:xfrm>
          <a:prstGeom prst="rect">
            <a:avLst/>
          </a:prstGeom>
        </p:spPr>
      </p:pic>
    </p:spTree>
    <p:extLst>
      <p:ext uri="{BB962C8B-B14F-4D97-AF65-F5344CB8AC3E}">
        <p14:creationId xmlns:p14="http://schemas.microsoft.com/office/powerpoint/2010/main" val="18837400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anana Kelly"/>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917" b="3258"/>
          <a:stretch/>
        </p:blipFill>
        <p:spPr bwMode="auto">
          <a:xfrm>
            <a:off x="7184906" y="-2929"/>
            <a:ext cx="5007094" cy="626387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9"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8</a:t>
            </a:r>
            <a:endParaRPr lang="en-US" dirty="0">
              <a:solidFill>
                <a:schemeClr val="bg1"/>
              </a:solidFill>
            </a:endParaRPr>
          </a:p>
        </p:txBody>
      </p:sp>
      <p:sp>
        <p:nvSpPr>
          <p:cNvPr id="8" name="Title 1"/>
          <p:cNvSpPr txBox="1">
            <a:spLocks/>
          </p:cNvSpPr>
          <p:nvPr/>
        </p:nvSpPr>
        <p:spPr>
          <a:xfrm>
            <a:off x="838200" y="719261"/>
            <a:ext cx="4056529"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Case Management Services</a:t>
            </a:r>
            <a:endParaRPr lang="en-US" sz="2000" b="1" dirty="0">
              <a:latin typeface="Trebuchet MS" panose="020B0603020202020204" pitchFamily="34" charset="0"/>
            </a:endParaRPr>
          </a:p>
        </p:txBody>
      </p:sp>
      <p:sp>
        <p:nvSpPr>
          <p:cNvPr id="11" name="Content Placeholder 2"/>
          <p:cNvSpPr>
            <a:spLocks noGrp="1"/>
          </p:cNvSpPr>
          <p:nvPr>
            <p:ph idx="1"/>
          </p:nvPr>
        </p:nvSpPr>
        <p:spPr>
          <a:xfrm>
            <a:off x="838200" y="1128686"/>
            <a:ext cx="5304416" cy="2458188"/>
          </a:xfrm>
        </p:spPr>
        <p:txBody>
          <a:bodyPr>
            <a:normAutofit lnSpcReduction="10000"/>
          </a:bodyPr>
          <a:lstStyle/>
          <a:p>
            <a:pPr marL="0" indent="0">
              <a:buNone/>
            </a:pPr>
            <a:r>
              <a:rPr lang="en-US" sz="1300" dirty="0"/>
              <a:t>We </a:t>
            </a:r>
            <a:r>
              <a:rPr lang="en-US" sz="1300" dirty="0" smtClean="0"/>
              <a:t>increased our </a:t>
            </a:r>
            <a:r>
              <a:rPr lang="en-US" sz="1300" dirty="0"/>
              <a:t>Case Management services to support our most vulnerable residents in maintaining their homes. In 2024, our staff assisted thousands of South Bronx and Northern Manhattan residents affected by the lasting impacts of </a:t>
            </a:r>
            <a:r>
              <a:rPr lang="en-US" sz="1300" dirty="0" smtClean="0"/>
              <a:t>COVID-19, the effects of the new immigrants arriving to the city and </a:t>
            </a:r>
            <a:r>
              <a:rPr lang="en-US" sz="1300" dirty="0"/>
              <a:t>rising </a:t>
            </a:r>
            <a:r>
              <a:rPr lang="en-US" sz="1300" dirty="0" smtClean="0"/>
              <a:t>cost of living. </a:t>
            </a:r>
            <a:r>
              <a:rPr lang="en-US" sz="1300" dirty="0"/>
              <a:t>Through rental assistance programs, supportive services, and various government and private resources, we helped stabilize their living situations.</a:t>
            </a:r>
          </a:p>
          <a:p>
            <a:pPr marL="0" indent="0">
              <a:buNone/>
            </a:pPr>
            <a:r>
              <a:rPr lang="en-US" sz="1300" dirty="0"/>
              <a:t>Throughout the year, we provided critical support to hundreds of residents struggling with rent arrears due to the pandemic and other financial hardships. We guided them through applications for the Emergency Rental Assistance Program and One Shot Deals, offering much-needed relief and peace of mind by securing government financial aid to cover a portion of their overdue rent.</a:t>
            </a:r>
          </a:p>
        </p:txBody>
      </p:sp>
      <p:sp>
        <p:nvSpPr>
          <p:cNvPr id="12" name="Title 1"/>
          <p:cNvSpPr txBox="1">
            <a:spLocks/>
          </p:cNvSpPr>
          <p:nvPr/>
        </p:nvSpPr>
        <p:spPr>
          <a:xfrm>
            <a:off x="838200" y="3662181"/>
            <a:ext cx="6035936"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rebuchet MS" panose="020B0603020202020204" pitchFamily="34" charset="0"/>
              </a:rPr>
              <a:t>Rental Assistance Program (RAP)</a:t>
            </a:r>
          </a:p>
        </p:txBody>
      </p:sp>
      <p:sp>
        <p:nvSpPr>
          <p:cNvPr id="13" name="Content Placeholder 2"/>
          <p:cNvSpPr txBox="1">
            <a:spLocks/>
          </p:cNvSpPr>
          <p:nvPr/>
        </p:nvSpPr>
        <p:spPr>
          <a:xfrm>
            <a:off x="838200" y="4071606"/>
            <a:ext cx="5304416" cy="13551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a:t>Our Supportive Housing Rental Assistance Program (RAP), is funded by the US Department of Housing and Urban Development, continued to support homeless and disabled individuals, through both a rental subsidy and a supportive services component.  </a:t>
            </a:r>
            <a:endParaRPr lang="en-US" sz="1300" dirty="0" smtClean="0"/>
          </a:p>
          <a:p>
            <a:pPr marL="0" indent="0">
              <a:buNone/>
            </a:pPr>
            <a:r>
              <a:rPr lang="en-US" sz="1300" dirty="0" smtClean="0"/>
              <a:t>During 2024 </a:t>
            </a:r>
            <a:r>
              <a:rPr lang="en-US" sz="1300" dirty="0"/>
              <a:t>we assisted over 36 families, </a:t>
            </a:r>
            <a:r>
              <a:rPr lang="en-US" sz="1300" dirty="0" smtClean="0"/>
              <a:t>over </a:t>
            </a:r>
            <a:r>
              <a:rPr lang="en-US" sz="1300" dirty="0"/>
              <a:t>100 </a:t>
            </a:r>
            <a:r>
              <a:rPr lang="en-US" sz="1300" dirty="0" smtClean="0"/>
              <a:t>community members. </a:t>
            </a:r>
            <a:endParaRPr lang="en-US" sz="1300" dirty="0"/>
          </a:p>
        </p:txBody>
      </p:sp>
    </p:spTree>
    <p:extLst>
      <p:ext uri="{BB962C8B-B14F-4D97-AF65-F5344CB8AC3E}">
        <p14:creationId xmlns:p14="http://schemas.microsoft.com/office/powerpoint/2010/main" val="1955286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7272169" y="0"/>
            <a:ext cx="4919833" cy="6266071"/>
            <a:chOff x="7525318" y="1"/>
            <a:chExt cx="4666684" cy="5943652"/>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129" r="-1"/>
            <a:stretch/>
          </p:blipFill>
          <p:spPr>
            <a:xfrm>
              <a:off x="7525318" y="1"/>
              <a:ext cx="4666684" cy="3114391"/>
            </a:xfrm>
            <a:prstGeom prst="rect">
              <a:avLst/>
            </a:prstGeom>
          </p:spPr>
        </p:pic>
        <p:pic>
          <p:nvPicPr>
            <p:cNvPr id="3074" name="Picture 2" descr="https://attachments.office.net/owa/HMatz%40bkcianyc.org/service.svc/s/GetAttachmentThumbnail?id=AAMkADE0ZTdkMTAxLTkzY2UtNDNkMC1iNDI1LTJmNzE5MWJhMGVkYwBGAAAAAADkeWwxxKhHRazFvXnfwGMbBwBdrFtV2X%2B%2FR7QpIz%2BeLyCTAAAAAAEMAABdrFtV2X%2B%2FR7QpIz%2BeLyCTAAALkS8qAAABEgAQACit87vj259Okf5wpMcQ2sU%3D&amp;thumbnailType=2&amp;token=eyJhbGciOiJSUzI1NiIsImtpZCI6IkEzMDVCMkU1Q0ZERjFGQTFBODgyNTU2MzM3NDhCQkNBRTAxNUU5OTIiLCJ0eXAiOiJKV1QiLCJ4NXQiOiJvd1d5NWNfZkg2R29nbFZqTjBpN3l1QVY2WkkifQ.eyJvcmlnaW4iOiJodHRwczovL291dGxvb2sub2ZmaWNlMzY1LmNvbSIsInVjIjoiMDk2ZWU0ODE2MTY2NDBmZjgwODNlNmNjMDBiNzYyMDYiLCJzaWduaW5fc3RhdGUiOiJrbXNpIiwidmVyIjoiRXhjaGFuZ2UuQ2FsbGJhY2suVjEiLCJhcHBjdHhzZW5kZXIiOiJPd2FEb3dubG9hZEAwYzA5OTNlNC0yZjVlLTQ5Y2UtOWY1Mi1iODRiMzIwMWY4OTMiLCJpc3NyaW5nIjoiV1ciLCJhcHBjdHgiOiJ7XCJtc2V4Y2hwcm90XCI6XCJvd2FcIixcInB1aWRcIjpcIjExNTM4MDExMzAzNTE2NzY2ODNcIixcInNjb3BlXCI6XCJPd2FEb3dubG9hZFwiLFwib2lkXCI6XCI1YmQ3ZTVjMS0wNzU4LTQzMTgtOWU4Ni0zOWQyYzQ0ZWI1NDVcIixcInByaW1hcnlzaWRcIjpcIlMtMS01LTIxLTMwMTkwNjQ0My0yODU0MTE4NzQ0LTE0MjM5MjY3NDAtNTcxNjMzNjJcIn0iLCJuYmYiOjE3MzY5NjUyNjIsImV4cCI6MTczNjk2NTU2MiwiaXNzIjoiMDAwMDAwMDItMDAwMC0wZmYxLWNlMDAtMDAwMDAwMDAwMDAwQDBjMDk5M2U0LTJmNWUtNDljZS05ZjUyLWI4NGIzMjAxZjg5MyIsImF1ZCI6IjAwMDAwMDAyLTAwMDAtMGZmMS1jZTAwLTAwMDAwMDAwMDAwMC9hdHRhY2htZW50cy5vZmZpY2UubmV0QDBjMDk5M2U0LTJmNWUtNDljZS05ZjUyLWI4NGIzMjAxZjg5MyIsImhhcHAiOiJvd2EifQ.sY4hk8vLwlgQVJaeNNL9yd4Te8GDBv-gmMZM8AaegN37dqPVdUVIYToSPHj-oCUAo7H7B9K8xRLGuASaSwm3xUynO9CIku5sWnRSdNbTsL4MkwTsqTMz1K8fnZDxJZSmW4PD-HFdqzzuI__6EupJX46PYIbo1sPrDSTu5JUj7Bv0fB9GzKRkUqAPDnzu-PpsUhuVlyGherKfVyJHt1EcanaHQm2VdDSDZjQNHJBvv-IzThNThUyqXDzUG4TNT_oE8e8luK_4k1t7IaDtn6i82YHuF3riSrHYTC6GEMxerMt3P8Gk8LqIqny07y8pHAXOMV9TB8Gp_c-8QU3qnI4dcA&amp;X-OWA-CANARY=wTQ4TSjVVPYAAAAAAAAAAADlYLeRNd0YtKDkhPw0C0ktCZATfcXu9qlNncSLI6if3Bqk4dHrQHs.&amp;owa=outlook.office365.com&amp;scriptVer=20250103002.10&amp;clientId=C95505D63FEE42C489A15492B93FC5DF&amp;animation=tr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81" t="27005" b="-1"/>
            <a:stretch/>
          </p:blipFill>
          <p:spPr bwMode="auto">
            <a:xfrm>
              <a:off x="7525319" y="3081643"/>
              <a:ext cx="4666682" cy="286201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0" y="6260950"/>
            <a:ext cx="12192000" cy="597049"/>
          </a:xfrm>
          <a:prstGeom prst="rect">
            <a:avLst/>
          </a:prstGeom>
          <a:solidFill>
            <a:srgbClr val="1D9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172122" y="6271707"/>
            <a:ext cx="10456433" cy="6400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smtClean="0">
                <a:solidFill>
                  <a:schemeClr val="bg1"/>
                </a:solidFill>
                <a:latin typeface="Trebuchet MS" panose="020B0603020202020204" pitchFamily="34" charset="0"/>
              </a:rPr>
              <a:t>BANANA KELLY CIA 2024 ANNUAL REPORT</a:t>
            </a:r>
            <a:endParaRPr lang="en-US" sz="2400" i="1" dirty="0">
              <a:solidFill>
                <a:schemeClr val="bg1"/>
              </a:solidFill>
              <a:latin typeface="Trebuchet MS" panose="020B0603020202020204" pitchFamily="34" charset="0"/>
            </a:endParaRPr>
          </a:p>
        </p:txBody>
      </p:sp>
      <p:sp>
        <p:nvSpPr>
          <p:cNvPr id="11" name="Slide Number Placeholder 3"/>
          <p:cNvSpPr>
            <a:spLocks noGrp="1"/>
          </p:cNvSpPr>
          <p:nvPr>
            <p:ph type="sldNum" sz="quarter" idx="12"/>
          </p:nvPr>
        </p:nvSpPr>
        <p:spPr>
          <a:xfrm>
            <a:off x="8610600" y="6410140"/>
            <a:ext cx="2743200" cy="365125"/>
          </a:xfrm>
        </p:spPr>
        <p:txBody>
          <a:bodyPr/>
          <a:lstStyle/>
          <a:p>
            <a:r>
              <a:rPr lang="en-US" dirty="0" smtClean="0">
                <a:solidFill>
                  <a:schemeClr val="bg1"/>
                </a:solidFill>
              </a:rPr>
              <a:t>9</a:t>
            </a:r>
          </a:p>
        </p:txBody>
      </p:sp>
      <p:sp>
        <p:nvSpPr>
          <p:cNvPr id="8" name="Title 1"/>
          <p:cNvSpPr txBox="1">
            <a:spLocks/>
          </p:cNvSpPr>
          <p:nvPr/>
        </p:nvSpPr>
        <p:spPr>
          <a:xfrm>
            <a:off x="838200" y="719261"/>
            <a:ext cx="3163645"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latin typeface="Trebuchet MS" panose="020B0603020202020204" pitchFamily="34" charset="0"/>
              </a:rPr>
              <a:t>Resident </a:t>
            </a:r>
            <a:r>
              <a:rPr lang="en-US" sz="2000" b="1" dirty="0">
                <a:latin typeface="Trebuchet MS" panose="020B0603020202020204" pitchFamily="34" charset="0"/>
              </a:rPr>
              <a:t>Council</a:t>
            </a:r>
          </a:p>
        </p:txBody>
      </p:sp>
      <p:sp>
        <p:nvSpPr>
          <p:cNvPr id="12" name="Content Placeholder 2"/>
          <p:cNvSpPr>
            <a:spLocks noGrp="1"/>
          </p:cNvSpPr>
          <p:nvPr>
            <p:ph idx="1"/>
          </p:nvPr>
        </p:nvSpPr>
        <p:spPr>
          <a:xfrm>
            <a:off x="838200" y="1128686"/>
            <a:ext cx="5433508" cy="2561184"/>
          </a:xfrm>
        </p:spPr>
        <p:txBody>
          <a:bodyPr>
            <a:normAutofit fontScale="92500"/>
          </a:bodyPr>
          <a:lstStyle/>
          <a:p>
            <a:pPr marL="0" indent="0">
              <a:buNone/>
            </a:pPr>
            <a:r>
              <a:rPr lang="en-US" sz="1400" dirty="0"/>
              <a:t>As a mutual housing association, we believe in fostering a strong Resident Council (RC) that drives our organizing efforts and cultivates leadership within our community. Too often, residents—particularly those in the South Bronx—are perceived as powerless in shaping their own future. The Banana Kelly Resident Council was established to challenge this notion and empower residents to take an active role in decision-making.</a:t>
            </a:r>
          </a:p>
          <a:p>
            <a:pPr marL="0" indent="0">
              <a:buNone/>
            </a:pPr>
            <a:r>
              <a:rPr lang="en-US" sz="1400" dirty="0"/>
              <a:t>The RC serves as a vital platform for residents to regain control over their lives. By determining their own priorities and strategies, residents take the first crucial step toward building a stronger voice and reclaiming their power.</a:t>
            </a:r>
          </a:p>
          <a:p>
            <a:pPr marL="0" indent="0">
              <a:buNone/>
            </a:pPr>
            <a:r>
              <a:rPr lang="en-US" sz="1400" dirty="0"/>
              <a:t>In 2024, the Resident Council met on the first Tuesday of each month to discuss programs and initiatives aimed at increasing community engagement and participation.</a:t>
            </a:r>
          </a:p>
        </p:txBody>
      </p:sp>
      <p:sp>
        <p:nvSpPr>
          <p:cNvPr id="15" name="Title 1"/>
          <p:cNvSpPr txBox="1">
            <a:spLocks/>
          </p:cNvSpPr>
          <p:nvPr/>
        </p:nvSpPr>
        <p:spPr>
          <a:xfrm>
            <a:off x="838200" y="3662181"/>
            <a:ext cx="4874982" cy="430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rebuchet MS" panose="020B0603020202020204" pitchFamily="34" charset="0"/>
              </a:rPr>
              <a:t>The NYC Civic Engagement Commission</a:t>
            </a:r>
          </a:p>
        </p:txBody>
      </p:sp>
      <p:sp>
        <p:nvSpPr>
          <p:cNvPr id="16" name="Content Placeholder 2"/>
          <p:cNvSpPr txBox="1">
            <a:spLocks/>
          </p:cNvSpPr>
          <p:nvPr/>
        </p:nvSpPr>
        <p:spPr>
          <a:xfrm>
            <a:off x="838200" y="4071605"/>
            <a:ext cx="5680934" cy="2130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 dirty="0" smtClean="0"/>
              <a:t>In 2024, Banana Kelly’s community organizers led multiple resident council meetings focused on the Civic </a:t>
            </a:r>
            <a:r>
              <a:rPr lang="en-US" sz="1300" dirty="0"/>
              <a:t>Engagement Commission’s Participatory Budget Campaign, The People’s Money, which aims to fund community-based ideas in </a:t>
            </a:r>
            <a:r>
              <a:rPr lang="en-US" sz="1300" dirty="0" smtClean="0"/>
              <a:t>2025 and beyond. After ideas are developed and proposed, they are evaluated by The Bronx Borough Assembly Committee and chosen for funding based on their feasibility, need, costs, impact based on community assessments and expert input. Finally, the selected projects will be on the </a:t>
            </a:r>
            <a:r>
              <a:rPr lang="en-US" sz="1300" dirty="0"/>
              <a:t>Participatory Budget (PB) ballot for a vote</a:t>
            </a:r>
            <a:r>
              <a:rPr lang="en-US" sz="1300" dirty="0" smtClean="0"/>
              <a:t>. </a:t>
            </a:r>
            <a:endParaRPr lang="en-US" dirty="0"/>
          </a:p>
        </p:txBody>
      </p:sp>
    </p:spTree>
    <p:extLst>
      <p:ext uri="{BB962C8B-B14F-4D97-AF65-F5344CB8AC3E}">
        <p14:creationId xmlns:p14="http://schemas.microsoft.com/office/powerpoint/2010/main" val="2184080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2479</TotalTime>
  <Words>2239</Words>
  <Application>Microsoft Office PowerPoint</Application>
  <PresentationFormat>Widescreen</PresentationFormat>
  <Paragraphs>122</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Malgun Gothic Semilight</vt:lpstr>
      <vt:lpstr>Arial</vt:lpstr>
      <vt:lpstr>Calibri</vt:lpstr>
      <vt:lpstr>Calibri Light</vt:lpstr>
      <vt:lpstr>Trebuchet MS</vt:lpstr>
      <vt:lpstr>Office Theme</vt:lpstr>
      <vt:lpstr>BANANA KELLY CIA 2024 ANNUAL REPORT</vt:lpstr>
      <vt:lpstr>CONTENTS</vt:lpstr>
      <vt:lpstr>MISSION STATEMENT &amp; VISION:</vt:lpstr>
      <vt:lpstr>AFFORDABLE HOUSING</vt:lpstr>
      <vt:lpstr>PowerPoint Presentation</vt:lpstr>
      <vt:lpstr>PowerPoint Presentation</vt:lpstr>
      <vt:lpstr>HOUSING SERVICES &amp; COMMUNITY ORGANIZING</vt:lpstr>
      <vt:lpstr>PowerPoint Presentation</vt:lpstr>
      <vt:lpstr>PowerPoint Presentation</vt:lpstr>
      <vt:lpstr>PowerPoint Presentation</vt:lpstr>
      <vt:lpstr>SPECIAL INITIATIVES</vt:lpstr>
      <vt:lpstr>PowerPoint Presentation</vt:lpstr>
      <vt:lpstr>PowerPoint Presentation</vt:lpstr>
      <vt:lpstr>SPONSORS &amp; SUPPORTERS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Banana Kelly Community Improvement Association  2023 Annual Report</dc:title>
  <dc:creator>Hudson Matz</dc:creator>
  <cp:lastModifiedBy>Hudson Matz</cp:lastModifiedBy>
  <cp:revision>88</cp:revision>
  <dcterms:created xsi:type="dcterms:W3CDTF">2024-09-25T14:55:04Z</dcterms:created>
  <dcterms:modified xsi:type="dcterms:W3CDTF">2025-02-19T14:40:10Z</dcterms:modified>
</cp:coreProperties>
</file>